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393" r:id="rId2"/>
    <p:sldId id="690" r:id="rId3"/>
    <p:sldId id="571" r:id="rId4"/>
    <p:sldId id="695" r:id="rId5"/>
    <p:sldId id="1303" r:id="rId6"/>
    <p:sldId id="1305" r:id="rId7"/>
    <p:sldId id="1307" r:id="rId8"/>
    <p:sldId id="1308" r:id="rId9"/>
    <p:sldId id="1311" r:id="rId10"/>
    <p:sldId id="1313" r:id="rId11"/>
    <p:sldId id="1314" r:id="rId12"/>
    <p:sldId id="572" r:id="rId13"/>
    <p:sldId id="320" r:id="rId14"/>
    <p:sldId id="321" r:id="rId15"/>
    <p:sldId id="322" r:id="rId16"/>
    <p:sldId id="574" r:id="rId17"/>
    <p:sldId id="652" r:id="rId18"/>
    <p:sldId id="323" r:id="rId19"/>
    <p:sldId id="458" r:id="rId20"/>
    <p:sldId id="289" r:id="rId21"/>
    <p:sldId id="620" r:id="rId22"/>
    <p:sldId id="667" r:id="rId23"/>
    <p:sldId id="668" r:id="rId24"/>
    <p:sldId id="655" r:id="rId25"/>
    <p:sldId id="657" r:id="rId26"/>
    <p:sldId id="383" r:id="rId27"/>
    <p:sldId id="1315" r:id="rId28"/>
    <p:sldId id="511" r:id="rId29"/>
    <p:sldId id="515" r:id="rId30"/>
    <p:sldId id="1316" r:id="rId31"/>
    <p:sldId id="680" r:id="rId32"/>
    <p:sldId id="609" r:id="rId33"/>
    <p:sldId id="647" r:id="rId3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9"/>
    <a:srgbClr val="000000"/>
    <a:srgbClr val="BABCBE"/>
    <a:srgbClr val="EC2227"/>
    <a:srgbClr val="3D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60" autoAdjust="0"/>
  </p:normalViewPr>
  <p:slideViewPr>
    <p:cSldViewPr snapToGrid="0" snapToObjects="1">
      <p:cViewPr varScale="1">
        <p:scale>
          <a:sx n="153" d="100"/>
          <a:sy n="153" d="100"/>
        </p:scale>
        <p:origin x="408" y="66"/>
      </p:cViewPr>
      <p:guideLst/>
    </p:cSldViewPr>
  </p:slideViewPr>
  <p:outlineViewPr>
    <p:cViewPr>
      <p:scale>
        <a:sx n="33" d="100"/>
        <a:sy n="33" d="100"/>
      </p:scale>
      <p:origin x="0" y="-48576"/>
    </p:cViewPr>
  </p:outlineViewPr>
  <p:notesTextViewPr>
    <p:cViewPr>
      <p:scale>
        <a:sx n="3" d="2"/>
        <a:sy n="3" d="2"/>
      </p:scale>
      <p:origin x="0" y="0"/>
    </p:cViewPr>
  </p:notesTextViewPr>
  <p:sorterViewPr>
    <p:cViewPr>
      <p:scale>
        <a:sx n="100" d="100"/>
        <a:sy n="100" d="100"/>
      </p:scale>
      <p:origin x="0" y="-189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A1C933-A3A7-4819-936C-08BC92B92FB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7357D131-690E-4A4C-981C-5576EB4502F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CE7D1B-E2D6-42EC-A46F-6B8D8AB722EA}" type="datetime1">
              <a:rPr lang="en-US" altLang="en-US"/>
              <a:pPr/>
              <a:t>11/17/2021</a:t>
            </a:fld>
            <a:endParaRPr lang="en-US" altLang="en-US"/>
          </a:p>
        </p:txBody>
      </p:sp>
      <p:sp>
        <p:nvSpPr>
          <p:cNvPr id="4" name="Footer Placeholder 3">
            <a:extLst>
              <a:ext uri="{FF2B5EF4-FFF2-40B4-BE49-F238E27FC236}">
                <a16:creationId xmlns:a16="http://schemas.microsoft.com/office/drawing/2014/main" id="{9C1D8EA6-9C86-4F7F-B7C5-070E4D9F8F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a:extLst>
              <a:ext uri="{FF2B5EF4-FFF2-40B4-BE49-F238E27FC236}">
                <a16:creationId xmlns:a16="http://schemas.microsoft.com/office/drawing/2014/main" id="{D9B6D92A-0A5F-4AA1-95B8-1326F4D535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EE606E1-2B5C-4ABE-86A7-571D882BB72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7166A2-FEF6-4EC8-84B3-A76311A6FF5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CE67BC3C-A21A-48F0-A2C9-8D7DD406C7B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0D4D74E-7671-46E5-9A5B-14F31A4C0D2E}" type="datetime1">
              <a:rPr lang="en-US" altLang="en-US"/>
              <a:pPr/>
              <a:t>11/17/2021</a:t>
            </a:fld>
            <a:endParaRPr lang="en-US" altLang="en-US"/>
          </a:p>
        </p:txBody>
      </p:sp>
      <p:sp>
        <p:nvSpPr>
          <p:cNvPr id="4" name="Slide Image Placeholder 3">
            <a:extLst>
              <a:ext uri="{FF2B5EF4-FFF2-40B4-BE49-F238E27FC236}">
                <a16:creationId xmlns:a16="http://schemas.microsoft.com/office/drawing/2014/main" id="{E9E93702-94BE-4671-89D2-9C4D526405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8EB7E0D-EC1C-459D-9D11-7E7BC045C40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E37DDC7-F62A-471B-8BFE-AA38872463F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a:extLst>
              <a:ext uri="{FF2B5EF4-FFF2-40B4-BE49-F238E27FC236}">
                <a16:creationId xmlns:a16="http://schemas.microsoft.com/office/drawing/2014/main" id="{3680F202-6235-4914-8937-DCBF6EA68FC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4A7F80-F256-4EC8-A9CC-1A842C6C5143}"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pitchFamily="-126" charset="-128"/>
        <a:cs typeface="+mn-cs"/>
      </a:defRPr>
    </a:lvl1pPr>
    <a:lvl2pPr marL="4572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2pPr>
    <a:lvl3pPr marL="9144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3pPr>
    <a:lvl4pPr marL="13716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4pPr>
    <a:lvl5pPr marL="18288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Health_2.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2339947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a:t>
            </a:fld>
            <a:endParaRPr lang="en-CA" dirty="0"/>
          </a:p>
        </p:txBody>
      </p:sp>
    </p:spTree>
    <p:extLst>
      <p:ext uri="{BB962C8B-B14F-4D97-AF65-F5344CB8AC3E}">
        <p14:creationId xmlns:p14="http://schemas.microsoft.com/office/powerpoint/2010/main" val="1819479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p>
          <a:p>
            <a:endParaRPr lang="en-US" baseline="0" dirty="0"/>
          </a:p>
          <a:p>
            <a:pPr lvl="0"/>
            <a:r>
              <a:rPr lang="en-US" sz="2800" dirty="0"/>
              <a:t>Atom was used for collection</a:t>
            </a:r>
            <a:r>
              <a:rPr lang="en-US" sz="2800" baseline="0" dirty="0"/>
              <a:t> of resources into a </a:t>
            </a:r>
            <a:r>
              <a:rPr lang="en-US" sz="2800" dirty="0"/>
              <a:t> bundles</a:t>
            </a:r>
            <a:r>
              <a:rPr lang="en-US" sz="2800" baseline="0" dirty="0"/>
              <a:t> - </a:t>
            </a:r>
            <a:r>
              <a:rPr lang="en-US" sz="2300" dirty="0"/>
              <a:t>Replaced in DSTU-2 with FHIR</a:t>
            </a:r>
            <a:r>
              <a:rPr lang="en-US" sz="2300" baseline="0" dirty="0"/>
              <a:t> bundle</a:t>
            </a:r>
          </a:p>
          <a:p>
            <a:pPr lvl="0"/>
            <a:endParaRPr lang="en-US" sz="2300" baseline="0" dirty="0"/>
          </a:p>
          <a:p>
            <a:pPr lvl="0"/>
            <a:r>
              <a:rPr lang="en-US" sz="2400" b="0" i="0" kern="1200" dirty="0">
                <a:solidFill>
                  <a:schemeClr val="tx1"/>
                </a:solidFill>
                <a:latin typeface="+mn-lt"/>
                <a:ea typeface="+mn-ea"/>
                <a:cs typeface="+mn-cs"/>
              </a:rPr>
              <a:t>RESTful</a:t>
            </a:r>
            <a:r>
              <a:rPr lang="en-US" sz="2400" b="0" i="0" kern="1200" baseline="0" dirty="0">
                <a:solidFill>
                  <a:schemeClr val="tx1"/>
                </a:solidFill>
                <a:latin typeface="+mn-lt"/>
                <a:ea typeface="+mn-ea"/>
                <a:cs typeface="+mn-cs"/>
              </a:rPr>
              <a:t> implementation based upon REST.</a:t>
            </a:r>
            <a:endParaRPr lang="en-CA" sz="2300"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1602313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datatype</a:t>
            </a:r>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available FHIR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create a ‘network’ of interrelated resources through referencing rather than sending all the data. </a:t>
            </a:r>
            <a:r>
              <a:rPr lang="en-AU" sz="1200" dirty="0"/>
              <a:t>By</a:t>
            </a:r>
            <a:r>
              <a:rPr lang="en-AU" sz="1200" baseline="0" dirty="0"/>
              <a:t> </a:t>
            </a:r>
            <a:r>
              <a:rPr lang="en-AU" sz="1200" dirty="0"/>
              <a:t>resources referencing each other extensively they</a:t>
            </a:r>
            <a:r>
              <a:rPr lang="en-AU" sz="1200" baseline="0" dirty="0"/>
              <a:t> </a:t>
            </a:r>
            <a:r>
              <a:rPr lang="en-AU" sz="1200" dirty="0"/>
              <a:t>form a web of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1902489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544280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24</a:t>
            </a:fld>
            <a:endParaRPr lang="en-US" dirty="0"/>
          </a:p>
        </p:txBody>
      </p:sp>
    </p:spTree>
    <p:extLst>
      <p:ext uri="{BB962C8B-B14F-4D97-AF65-F5344CB8AC3E}">
        <p14:creationId xmlns:p14="http://schemas.microsoft.com/office/powerpoint/2010/main" val="860866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25</a:t>
            </a:fld>
            <a:endParaRPr lang="en-US" dirty="0"/>
          </a:p>
        </p:txBody>
      </p:sp>
    </p:spTree>
    <p:extLst>
      <p:ext uri="{BB962C8B-B14F-4D97-AF65-F5344CB8AC3E}">
        <p14:creationId xmlns:p14="http://schemas.microsoft.com/office/powerpoint/2010/main" val="3462806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i="1" dirty="0"/>
              <a:t>Note: hardly any mandatory elements in the core spec!</a:t>
            </a:r>
          </a:p>
          <a:p>
            <a:endParaRPr lang="en-US" i="1" dirty="0"/>
          </a:p>
          <a:p>
            <a:r>
              <a:rPr lang="en-US" i="1" dirty="0"/>
              <a:t>Tools</a:t>
            </a:r>
            <a:r>
              <a:rPr lang="en-US" i="1" baseline="0" dirty="0"/>
              <a:t> for creating profile being develop  - Forge..</a:t>
            </a:r>
            <a:endParaRPr lang="en-US" i="1" dirty="0"/>
          </a:p>
          <a:p>
            <a:endParaRPr lang="nl-NL"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F4442EEA-79A0-4231-AD80-19EE65D6331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HL7 V3 Workshop</a:t>
            </a:r>
          </a:p>
        </p:txBody>
      </p:sp>
      <p:sp>
        <p:nvSpPr>
          <p:cNvPr id="34819" name="Rectangle 3">
            <a:extLst>
              <a:ext uri="{FF2B5EF4-FFF2-40B4-BE49-F238E27FC236}">
                <a16:creationId xmlns:a16="http://schemas.microsoft.com/office/drawing/2014/main" id="{FD26C4D3-0E47-478D-BD12-BECFA179928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November 2005</a:t>
            </a:r>
          </a:p>
        </p:txBody>
      </p:sp>
      <p:sp>
        <p:nvSpPr>
          <p:cNvPr id="34820" name="Rectangle 6">
            <a:extLst>
              <a:ext uri="{FF2B5EF4-FFF2-40B4-BE49-F238E27FC236}">
                <a16:creationId xmlns:a16="http://schemas.microsoft.com/office/drawing/2014/main" id="{646575A7-1331-460A-BFCB-6E121B58302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AITS &amp; HL7 Canada</a:t>
            </a:r>
          </a:p>
        </p:txBody>
      </p:sp>
      <p:sp>
        <p:nvSpPr>
          <p:cNvPr id="34821" name="Rectangle 7">
            <a:extLst>
              <a:ext uri="{FF2B5EF4-FFF2-40B4-BE49-F238E27FC236}">
                <a16:creationId xmlns:a16="http://schemas.microsoft.com/office/drawing/2014/main" id="{AED18F28-8EA0-435C-B276-73F7AC2214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fld id="{A4E34695-17DB-47F3-84F0-49FB294C1D36}" type="slidenum">
              <a:rPr lang="en-US" altLang="en-US" sz="1300" b="0">
                <a:solidFill>
                  <a:schemeClr val="tx1"/>
                </a:solidFill>
                <a:latin typeface="Times New Roman" panose="02020603050405020304" pitchFamily="18" charset="0"/>
              </a:rPr>
              <a:pPr/>
              <a:t>7</a:t>
            </a:fld>
            <a:endParaRPr lang="en-US" altLang="en-US" sz="1300" b="0">
              <a:solidFill>
                <a:schemeClr val="tx1"/>
              </a:solidFill>
              <a:latin typeface="Times New Roman" panose="02020603050405020304" pitchFamily="18" charset="0"/>
            </a:endParaRPr>
          </a:p>
        </p:txBody>
      </p:sp>
      <p:sp>
        <p:nvSpPr>
          <p:cNvPr id="34822" name="Rectangle 2">
            <a:extLst>
              <a:ext uri="{FF2B5EF4-FFF2-40B4-BE49-F238E27FC236}">
                <a16:creationId xmlns:a16="http://schemas.microsoft.com/office/drawing/2014/main" id="{BC9B5E85-2C47-4F9E-BE6B-903C769BBEF0}"/>
              </a:ext>
            </a:extLst>
          </p:cNvPr>
          <p:cNvSpPr>
            <a:spLocks noGrp="1" noRot="1" noChangeAspect="1" noChangeArrowheads="1" noTextEdit="1"/>
          </p:cNvSpPr>
          <p:nvPr>
            <p:ph type="sldImg"/>
          </p:nvPr>
        </p:nvSpPr>
        <p:spPr>
          <a:ln cap="flat"/>
        </p:spPr>
      </p:sp>
      <p:sp>
        <p:nvSpPr>
          <p:cNvPr id="34823" name="Rectangle 3">
            <a:extLst>
              <a:ext uri="{FF2B5EF4-FFF2-40B4-BE49-F238E27FC236}">
                <a16:creationId xmlns:a16="http://schemas.microsoft.com/office/drawing/2014/main" id="{1EA70E67-FA67-4AC2-9C26-2E5161B397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cs typeface="Arial" panose="020B0604020202020204" pitchFamily="34" charset="0"/>
              </a:rPr>
              <a:t>Duplicate specimen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val="1801906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2800" dirty="0"/>
              <a:t>Zulip - &gt;500 participants</a:t>
            </a:r>
            <a:r>
              <a:rPr lang="en-AU" sz="2800" baseline="0" dirty="0"/>
              <a:t> – many streams </a:t>
            </a:r>
            <a:endParaRPr lang="en-AU" sz="2800" dirty="0"/>
          </a:p>
          <a:p>
            <a:r>
              <a:rPr lang="en-AU" sz="2800" dirty="0"/>
              <a:t>Stack Overflow – ask implementation questions</a:t>
            </a:r>
          </a:p>
          <a:p>
            <a:pPr lvl="1"/>
            <a:r>
              <a:rPr lang="en-AU" sz="2400" dirty="0"/>
              <a:t>Link from front page</a:t>
            </a:r>
          </a:p>
          <a:p>
            <a:pPr lvl="1"/>
            <a:r>
              <a:rPr lang="en-AU" sz="2400" dirty="0"/>
              <a:t>Search for answers first</a:t>
            </a:r>
          </a:p>
          <a:p>
            <a:pPr lvl="1"/>
            <a:r>
              <a:rPr lang="en-AU" sz="2400" dirty="0"/>
              <a:t>Don’t ask for changes to the spec (get deleted!)</a:t>
            </a:r>
          </a:p>
          <a:p>
            <a:r>
              <a:rPr lang="en-AU" sz="2800" dirty="0"/>
              <a:t>gForge Tracker – ask for changes to the spec </a:t>
            </a:r>
          </a:p>
          <a:p>
            <a:pPr lvl="1"/>
            <a:r>
              <a:rPr lang="en-AU" sz="2400" dirty="0"/>
              <a:t>Link from bottom of every page</a:t>
            </a:r>
          </a:p>
          <a:p>
            <a:pPr lvl="1"/>
            <a:r>
              <a:rPr lang="en-AU" sz="2400" dirty="0"/>
              <a:t>But have discussion somewhere first</a:t>
            </a:r>
          </a:p>
          <a:p>
            <a:r>
              <a:rPr lang="en-AU" sz="2800" dirty="0"/>
              <a:t>FHIR Email list, Connectathons, Tutorials</a:t>
            </a:r>
          </a:p>
          <a:p>
            <a:endParaRPr lang="en-AU" sz="2800" dirty="0"/>
          </a:p>
          <a:p>
            <a:r>
              <a:rPr lang="en-AU" sz="2800" dirty="0"/>
              <a:t>See Wiki</a:t>
            </a:r>
            <a:r>
              <a:rPr lang="en-AU" sz="2800" baseline="0" dirty="0"/>
              <a:t> for details</a:t>
            </a:r>
            <a:endParaRPr lang="en-AU" sz="28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val="189682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5DF3BCE-0615-45E4-9590-34C5382A58A0}"/>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HL7 V3 Workshop</a:t>
            </a:r>
          </a:p>
        </p:txBody>
      </p:sp>
      <p:sp>
        <p:nvSpPr>
          <p:cNvPr id="36867" name="Rectangle 3">
            <a:extLst>
              <a:ext uri="{FF2B5EF4-FFF2-40B4-BE49-F238E27FC236}">
                <a16:creationId xmlns:a16="http://schemas.microsoft.com/office/drawing/2014/main" id="{95C84E9A-4FFD-4D4F-B895-D6174F1EC2C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November 2005</a:t>
            </a:r>
          </a:p>
        </p:txBody>
      </p:sp>
      <p:sp>
        <p:nvSpPr>
          <p:cNvPr id="36868" name="Rectangle 6">
            <a:extLst>
              <a:ext uri="{FF2B5EF4-FFF2-40B4-BE49-F238E27FC236}">
                <a16:creationId xmlns:a16="http://schemas.microsoft.com/office/drawing/2014/main" id="{2894599A-0357-4CDC-B282-6437CC1F265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AITS &amp; HL7 Canada</a:t>
            </a:r>
          </a:p>
        </p:txBody>
      </p:sp>
      <p:sp>
        <p:nvSpPr>
          <p:cNvPr id="36869" name="Rectangle 7">
            <a:extLst>
              <a:ext uri="{FF2B5EF4-FFF2-40B4-BE49-F238E27FC236}">
                <a16:creationId xmlns:a16="http://schemas.microsoft.com/office/drawing/2014/main" id="{8BC0CA39-3C99-4C6C-A710-A15C72DAEF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fld id="{374EF00E-E086-4C26-84F8-5C384A972087}" type="slidenum">
              <a:rPr lang="en-US" altLang="en-US" sz="1300" b="0">
                <a:solidFill>
                  <a:schemeClr val="tx1"/>
                </a:solidFill>
                <a:latin typeface="Times New Roman" panose="02020603050405020304" pitchFamily="18" charset="0"/>
              </a:rPr>
              <a:pPr/>
              <a:t>8</a:t>
            </a:fld>
            <a:endParaRPr lang="en-US" altLang="en-US" sz="1300" b="0">
              <a:solidFill>
                <a:schemeClr val="tx1"/>
              </a:solidFill>
              <a:latin typeface="Times New Roman" panose="02020603050405020304" pitchFamily="18" charset="0"/>
            </a:endParaRPr>
          </a:p>
        </p:txBody>
      </p:sp>
      <p:sp>
        <p:nvSpPr>
          <p:cNvPr id="36870" name="Rectangle 2">
            <a:extLst>
              <a:ext uri="{FF2B5EF4-FFF2-40B4-BE49-F238E27FC236}">
                <a16:creationId xmlns:a16="http://schemas.microsoft.com/office/drawing/2014/main" id="{ECABD1FD-9A38-4A1E-827C-C4B9A68679D0}"/>
              </a:ext>
            </a:extLst>
          </p:cNvPr>
          <p:cNvSpPr>
            <a:spLocks noGrp="1" noRot="1" noChangeAspect="1" noChangeArrowheads="1" noTextEdit="1"/>
          </p:cNvSpPr>
          <p:nvPr>
            <p:ph type="sldImg"/>
          </p:nvPr>
        </p:nvSpPr>
        <p:spPr>
          <a:ln cap="flat"/>
        </p:spPr>
      </p:sp>
      <p:sp>
        <p:nvSpPr>
          <p:cNvPr id="36871" name="Rectangle 3">
            <a:extLst>
              <a:ext uri="{FF2B5EF4-FFF2-40B4-BE49-F238E27FC236}">
                <a16:creationId xmlns:a16="http://schemas.microsoft.com/office/drawing/2014/main" id="{18A05A69-6C28-4437-ADF9-B646D818DB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973DB3B-3557-42CD-B867-F1B09603947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HL7 V3 Workshop</a:t>
            </a:r>
          </a:p>
        </p:txBody>
      </p:sp>
      <p:sp>
        <p:nvSpPr>
          <p:cNvPr id="43011" name="Rectangle 3">
            <a:extLst>
              <a:ext uri="{FF2B5EF4-FFF2-40B4-BE49-F238E27FC236}">
                <a16:creationId xmlns:a16="http://schemas.microsoft.com/office/drawing/2014/main" id="{9DE53D77-DF74-4830-B298-ACDFB7868B5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November 2005</a:t>
            </a:r>
          </a:p>
        </p:txBody>
      </p:sp>
      <p:sp>
        <p:nvSpPr>
          <p:cNvPr id="43012" name="Rectangle 6">
            <a:extLst>
              <a:ext uri="{FF2B5EF4-FFF2-40B4-BE49-F238E27FC236}">
                <a16:creationId xmlns:a16="http://schemas.microsoft.com/office/drawing/2014/main" id="{BCB33FC3-196D-41AF-A9EB-ACFC8A5BABA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AITS &amp; HL7 Canada</a:t>
            </a:r>
          </a:p>
        </p:txBody>
      </p:sp>
      <p:sp>
        <p:nvSpPr>
          <p:cNvPr id="43013" name="Rectangle 7">
            <a:extLst>
              <a:ext uri="{FF2B5EF4-FFF2-40B4-BE49-F238E27FC236}">
                <a16:creationId xmlns:a16="http://schemas.microsoft.com/office/drawing/2014/main" id="{F73B4EDF-2FA2-46B2-9405-E242FCE67C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fld id="{2E09A757-CB6D-4076-89EE-1C0874E1681B}" type="slidenum">
              <a:rPr lang="en-US" altLang="en-US" sz="1300" b="0">
                <a:solidFill>
                  <a:schemeClr val="tx1"/>
                </a:solidFill>
                <a:latin typeface="Times New Roman" panose="02020603050405020304" pitchFamily="18" charset="0"/>
              </a:rPr>
              <a:pPr/>
              <a:t>9</a:t>
            </a:fld>
            <a:endParaRPr lang="en-US" altLang="en-US" sz="1300" b="0">
              <a:solidFill>
                <a:schemeClr val="tx1"/>
              </a:solidFill>
              <a:latin typeface="Times New Roman" panose="02020603050405020304" pitchFamily="18" charset="0"/>
            </a:endParaRPr>
          </a:p>
        </p:txBody>
      </p:sp>
      <p:sp>
        <p:nvSpPr>
          <p:cNvPr id="43014" name="Rectangle 2">
            <a:extLst>
              <a:ext uri="{FF2B5EF4-FFF2-40B4-BE49-F238E27FC236}">
                <a16:creationId xmlns:a16="http://schemas.microsoft.com/office/drawing/2014/main" id="{00DFA59C-CDA4-422A-9FCB-2E423FCDEAB1}"/>
              </a:ext>
            </a:extLst>
          </p:cNvPr>
          <p:cNvSpPr>
            <a:spLocks noGrp="1" noRot="1" noChangeAspect="1" noChangeArrowheads="1" noTextEdit="1"/>
          </p:cNvSpPr>
          <p:nvPr>
            <p:ph type="sldImg"/>
          </p:nvPr>
        </p:nvSpPr>
        <p:spPr>
          <a:ln cap="flat"/>
        </p:spPr>
      </p:sp>
      <p:sp>
        <p:nvSpPr>
          <p:cNvPr id="43015" name="Rectangle 3">
            <a:extLst>
              <a:ext uri="{FF2B5EF4-FFF2-40B4-BE49-F238E27FC236}">
                <a16:creationId xmlns:a16="http://schemas.microsoft.com/office/drawing/2014/main" id="{A7376D98-C742-473C-A821-0029E22320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99C7E075-2800-422D-BFDF-8F07A5E0C08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HL7 V3 Workshop</a:t>
            </a:r>
          </a:p>
        </p:txBody>
      </p:sp>
      <p:sp>
        <p:nvSpPr>
          <p:cNvPr id="47107" name="Rectangle 3">
            <a:extLst>
              <a:ext uri="{FF2B5EF4-FFF2-40B4-BE49-F238E27FC236}">
                <a16:creationId xmlns:a16="http://schemas.microsoft.com/office/drawing/2014/main" id="{FE4D4040-E891-4783-A96B-9E6752752F7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November 2005</a:t>
            </a:r>
          </a:p>
        </p:txBody>
      </p:sp>
      <p:sp>
        <p:nvSpPr>
          <p:cNvPr id="47108" name="Rectangle 6">
            <a:extLst>
              <a:ext uri="{FF2B5EF4-FFF2-40B4-BE49-F238E27FC236}">
                <a16:creationId xmlns:a16="http://schemas.microsoft.com/office/drawing/2014/main" id="{70E6CCE6-814B-4D98-9BA6-9C778F88FB3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AITS &amp; HL7 Canada</a:t>
            </a:r>
          </a:p>
        </p:txBody>
      </p:sp>
      <p:sp>
        <p:nvSpPr>
          <p:cNvPr id="47109" name="Rectangle 7">
            <a:extLst>
              <a:ext uri="{FF2B5EF4-FFF2-40B4-BE49-F238E27FC236}">
                <a16:creationId xmlns:a16="http://schemas.microsoft.com/office/drawing/2014/main" id="{1CED2972-0922-4E60-9BA7-70AEB263E6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fld id="{EA452169-8A15-430C-8738-5A9DB1C162DE}" type="slidenum">
              <a:rPr lang="en-US" altLang="en-US" sz="1300" b="0">
                <a:solidFill>
                  <a:schemeClr val="tx1"/>
                </a:solidFill>
                <a:latin typeface="Times New Roman" panose="02020603050405020304" pitchFamily="18" charset="0"/>
              </a:rPr>
              <a:pPr/>
              <a:t>10</a:t>
            </a:fld>
            <a:endParaRPr lang="en-US" altLang="en-US" sz="1300" b="0">
              <a:solidFill>
                <a:schemeClr val="tx1"/>
              </a:solidFill>
              <a:latin typeface="Times New Roman" panose="02020603050405020304" pitchFamily="18" charset="0"/>
            </a:endParaRPr>
          </a:p>
        </p:txBody>
      </p:sp>
      <p:sp>
        <p:nvSpPr>
          <p:cNvPr id="47110" name="Rectangle 2">
            <a:extLst>
              <a:ext uri="{FF2B5EF4-FFF2-40B4-BE49-F238E27FC236}">
                <a16:creationId xmlns:a16="http://schemas.microsoft.com/office/drawing/2014/main" id="{8E00B89C-27E1-403A-B854-2F5D40B3428B}"/>
              </a:ext>
            </a:extLst>
          </p:cNvPr>
          <p:cNvSpPr>
            <a:spLocks noGrp="1" noRot="1" noChangeAspect="1" noChangeArrowheads="1" noTextEdit="1"/>
          </p:cNvSpPr>
          <p:nvPr>
            <p:ph type="sldImg"/>
          </p:nvPr>
        </p:nvSpPr>
        <p:spPr>
          <a:xfrm>
            <a:off x="457200" y="720725"/>
            <a:ext cx="6400800" cy="3600450"/>
          </a:xfrm>
          <a:ln/>
        </p:spPr>
      </p:sp>
      <p:sp>
        <p:nvSpPr>
          <p:cNvPr id="47111" name="Rectangle 3">
            <a:extLst>
              <a:ext uri="{FF2B5EF4-FFF2-40B4-BE49-F238E27FC236}">
                <a16:creationId xmlns:a16="http://schemas.microsoft.com/office/drawing/2014/main" id="{45942B0E-B7C9-4C61-9E26-E22382CF4D69}"/>
              </a:ext>
            </a:extLst>
          </p:cNvPr>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r>
              <a:rPr lang="en-US" dirty="0"/>
              <a:t>Stole</a:t>
            </a:r>
            <a:r>
              <a:rPr lang="en-US" baseline="0" dirty="0"/>
              <a:t> this slide from Lloyd.   Because I like it.  </a:t>
            </a:r>
          </a:p>
          <a:p>
            <a:r>
              <a:rPr lang="en-US" baseline="0" dirty="0"/>
              <a:t>Semantic Depth  - Knowledge captured in the model.</a:t>
            </a:r>
          </a:p>
          <a:p>
            <a:endParaRPr lang="en-US" baseline="0" dirty="0"/>
          </a:p>
          <a:p>
            <a:pPr rtl="0" eaLnBrk="1" fontAlgn="base" hangingPunct="1"/>
            <a:r>
              <a:rPr lang="en-US" sz="1200" kern="1200" dirty="0">
                <a:solidFill>
                  <a:schemeClr val="tx1"/>
                </a:solidFill>
                <a:latin typeface="+mn-lt"/>
                <a:ea typeface="+mn-ea"/>
                <a:cs typeface="+mn-cs"/>
              </a:rPr>
              <a:t>V2 old, and limited by it’s own rules (though hugely successful)</a:t>
            </a:r>
          </a:p>
          <a:p>
            <a:pPr rtl="0" eaLnBrk="1" fontAlgn="base" hangingPunct="1"/>
            <a:endParaRPr lang="en-US"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V2 version 2 messaging. Pipes</a:t>
            </a:r>
            <a:r>
              <a:rPr lang="en-US" sz="1200" kern="1200" baseline="0" dirty="0">
                <a:solidFill>
                  <a:schemeClr val="tx1"/>
                </a:solidFill>
                <a:latin typeface="+mn-lt"/>
                <a:ea typeface="+mn-ea"/>
                <a:cs typeface="+mn-cs"/>
              </a:rPr>
              <a:t> and Hats (</a:t>
            </a:r>
            <a:r>
              <a:rPr lang="en-US" sz="1200" kern="1200" dirty="0">
                <a:solidFill>
                  <a:schemeClr val="tx1"/>
                </a:solidFill>
                <a:latin typeface="+mn-lt"/>
                <a:ea typeface="+mn-ea"/>
                <a:cs typeface="+mn-cs"/>
              </a:rPr>
              <a:t>EDIfact) format – 25 yrs old.</a:t>
            </a:r>
            <a:r>
              <a:rPr lang="en-US" sz="1200" kern="1200" baseline="0" dirty="0">
                <a:solidFill>
                  <a:schemeClr val="tx1"/>
                </a:solidFill>
                <a:latin typeface="+mn-lt"/>
                <a:ea typeface="+mn-ea"/>
                <a:cs typeface="+mn-cs"/>
              </a:rPr>
              <a:t>  Very implementation specific so no two implementations are the same which leads to      the need for integration engines to coax interoperability.    </a:t>
            </a:r>
            <a:r>
              <a:rPr lang="en-US" sz="1200" kern="1200" dirty="0">
                <a:solidFill>
                  <a:schemeClr val="tx1"/>
                </a:solidFill>
                <a:latin typeface="+mn-lt"/>
                <a:ea typeface="+mn-ea"/>
                <a:cs typeface="+mn-cs"/>
              </a:rPr>
              <a:t>Doesn’t scale well across organization boundaries</a:t>
            </a:r>
          </a:p>
          <a:p>
            <a:pPr rtl="0" eaLnBrk="1" fontAlgn="base" hangingPunct="1"/>
            <a:endParaRPr lang="en-US" sz="1200" dirty="0"/>
          </a:p>
          <a:p>
            <a:pPr rtl="0" eaLnBrk="1" fontAlgn="base" hangingPunct="1"/>
            <a:r>
              <a:rPr lang="en-US" sz="1200" kern="1200" dirty="0">
                <a:solidFill>
                  <a:schemeClr val="tx1"/>
                </a:solidFill>
                <a:latin typeface="+mn-lt"/>
                <a:ea typeface="+mn-ea"/>
                <a:cs typeface="+mn-cs"/>
              </a:rPr>
              <a:t>V3 too slow and too hard</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a:t>
            </a:r>
            <a:r>
              <a:rPr lang="en-US" sz="1200" b="0" i="0" kern="1200" dirty="0">
                <a:solidFill>
                  <a:schemeClr val="tx1"/>
                </a:solidFill>
                <a:latin typeface="+mn-lt"/>
                <a:ea typeface="+mn-ea"/>
                <a:cs typeface="+mn-cs"/>
              </a:rPr>
              <a:t>3-7+ years for a domain to become normative.</a:t>
            </a:r>
            <a:r>
              <a:rPr lang="en-US" sz="1200" b="0" i="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V3 messaging not widely implemented.  Robust modeling but complex and opaque and thus hard to implement. ( for example the content is</a:t>
            </a:r>
            <a:r>
              <a:rPr lang="en-US" sz="1200" b="0" i="0" kern="1200" dirty="0">
                <a:solidFill>
                  <a:schemeClr val="tx1"/>
                </a:solidFill>
                <a:latin typeface="+mn-lt"/>
                <a:ea typeface="+mn-ea"/>
                <a:cs typeface="+mn-cs"/>
              </a:rPr>
              <a:t> cluttered with semantic structures )</a:t>
            </a:r>
            <a:endParaRPr lang="en-US" sz="1200" kern="1200" baseline="0" dirty="0">
              <a:solidFill>
                <a:schemeClr val="tx1"/>
              </a:solidFill>
              <a:latin typeface="+mn-lt"/>
              <a:ea typeface="+mn-ea"/>
              <a:cs typeface="+mn-cs"/>
            </a:endParaRPr>
          </a:p>
          <a:p>
            <a:pPr rtl="0" eaLnBrk="1" fontAlgn="base" hangingPunct="1"/>
            <a:endParaRPr lang="en-US" sz="1200" kern="1200" dirty="0">
              <a:solidFill>
                <a:schemeClr val="tx1"/>
              </a:solidFill>
              <a:latin typeface="+mn-lt"/>
              <a:ea typeface="+mn-ea"/>
              <a:cs typeface="+mn-cs"/>
            </a:endParaRPr>
          </a:p>
          <a:p>
            <a:pPr rtl="0" eaLnBrk="1" fontAlgn="base" hangingPunct="1"/>
            <a:endParaRPr lang="en-US" dirty="0"/>
          </a:p>
          <a:p>
            <a:pPr rtl="0" eaLnBrk="1" fontAlgn="base" hangingPunct="1"/>
            <a:r>
              <a:rPr lang="en-US" sz="1200" kern="1200" dirty="0">
                <a:solidFill>
                  <a:schemeClr val="tx1"/>
                </a:solidFill>
                <a:latin typeface="+mn-lt"/>
                <a:ea typeface="+mn-ea"/>
                <a:cs typeface="+mn-cs"/>
              </a:rPr>
              <a:t>CDA has success, but both limited and too hard</a:t>
            </a:r>
          </a:p>
          <a:p>
            <a:pPr rtl="0" eaLnBrk="1" fontAlgn="base" hangingPunct="1"/>
            <a:endParaRPr lang="en-US" dirty="0"/>
          </a:p>
          <a:p>
            <a:pPr rtl="0" eaLnBrk="1" fontAlgn="base" hangingPunct="1"/>
            <a:r>
              <a:rPr lang="en-US" sz="1200" kern="1200" dirty="0">
                <a:solidFill>
                  <a:schemeClr val="tx1"/>
                </a:solidFill>
                <a:latin typeface="+mn-lt"/>
                <a:ea typeface="+mn-ea"/>
                <a:cs typeface="+mn-cs"/>
              </a:rPr>
              <a:t>+ Different contexts of interoperability </a:t>
            </a:r>
            <a:r>
              <a:rPr lang="en-US" sz="1200" kern="1200" dirty="0">
                <a:solidFill>
                  <a:schemeClr val="tx1"/>
                </a:solidFill>
                <a:latin typeface="+mn-lt"/>
                <a:ea typeface="+mn-ea"/>
                <a:cs typeface="+mn-cs"/>
                <a:sym typeface="Wingdings"/>
              </a:rPr>
              <a:t></a:t>
            </a:r>
            <a:r>
              <a:rPr lang="en-US" sz="1200" kern="1200" dirty="0">
                <a:solidFill>
                  <a:schemeClr val="tx1"/>
                </a:solidFill>
                <a:latin typeface="+mn-lt"/>
                <a:ea typeface="+mn-ea"/>
                <a:cs typeface="+mn-cs"/>
              </a:rPr>
              <a:t> different representations that aren’t compatible</a:t>
            </a:r>
            <a:endParaRPr lang="en-US" dirty="0"/>
          </a:p>
          <a:p>
            <a:pPr rtl="0" eaLnBrk="1" fontAlgn="base" hangingPunct="1"/>
            <a:endParaRPr lang="en-US" sz="1200" kern="1200" dirty="0">
              <a:solidFill>
                <a:schemeClr val="tx1"/>
              </a:solidFill>
              <a:latin typeface="+mn-lt"/>
              <a:ea typeface="+mn-ea"/>
              <a:cs typeface="+mn-cs"/>
            </a:endParaRPr>
          </a:p>
          <a:p>
            <a:pPr rtl="0" eaLnBrk="1" fontAlgn="base" hangingPunct="1"/>
            <a:r>
              <a:rPr lang="en-US" sz="1200" kern="1200" dirty="0">
                <a:solidFill>
                  <a:schemeClr val="tx1"/>
                </a:solidFill>
                <a:latin typeface="+mn-lt"/>
                <a:ea typeface="+mn-ea"/>
                <a:cs typeface="+mn-cs"/>
              </a:rPr>
              <a:t>Nothing suitable for light-weight integration  or for Health 2.0 (WIKIpedia:</a:t>
            </a:r>
            <a:r>
              <a:rPr lang="en-US" sz="1200" kern="1200" baseline="0" dirty="0">
                <a:solidFill>
                  <a:schemeClr val="tx1"/>
                </a:solidFill>
                <a:latin typeface="+mn-lt"/>
                <a:ea typeface="+mn-ea"/>
                <a:cs typeface="+mn-cs"/>
              </a:rPr>
              <a:t> “</a:t>
            </a:r>
            <a:r>
              <a:rPr lang="en-US" dirty="0"/>
              <a:t>While the "2.0" moniker was originally associated with concepts like social networking, collaboration, openness, and participation,</a:t>
            </a:r>
            <a:r>
              <a:rPr lang="en-US" b="0" i="0" baseline="30000" dirty="0">
                <a:hlinkClick r:id="rId3"/>
              </a:rPr>
              <a:t>[5]</a:t>
            </a:r>
            <a:r>
              <a:rPr lang="en-US" dirty="0"/>
              <a:t> in recent years the use of Health 2.0 has migrated to mean the role of SaaS &amp; Cloud-based technologies and their associated applications on multiple devices. Health 2.0 describes the integration of these into much of general clinical and administrative workflow in health care.”</a:t>
            </a:r>
            <a:endParaRPr lang="en-US" sz="1200" kern="1200" dirty="0">
              <a:solidFill>
                <a:schemeClr val="tx1"/>
              </a:solidFill>
              <a:latin typeface="+mn-lt"/>
              <a:ea typeface="+mn-ea"/>
              <a:cs typeface="+mn-cs"/>
            </a:endParaRPr>
          </a:p>
          <a:p>
            <a:pPr rtl="0" eaLnBrk="1" fontAlgn="auto" latinLnBrk="0" hangingPunct="1"/>
            <a:endParaRPr lang="en-US" sz="1200" kern="1200" dirty="0">
              <a:solidFill>
                <a:schemeClr val="tx1"/>
              </a:solidFill>
              <a:latin typeface="+mn-lt"/>
              <a:ea typeface="+mn-ea"/>
              <a:cs typeface="+mn-cs"/>
            </a:endParaRPr>
          </a:p>
          <a:p>
            <a:r>
              <a:rPr lang="en-US" baseline="0" dirty="0"/>
              <a:t>Question is how to get both semantic depth and ease of implementation?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a:t>
            </a:fld>
            <a:endParaRPr lang="en-CA" dirty="0"/>
          </a:p>
        </p:txBody>
      </p:sp>
    </p:spTree>
    <p:extLst>
      <p:ext uri="{BB962C8B-B14F-4D97-AF65-F5344CB8AC3E}">
        <p14:creationId xmlns:p14="http://schemas.microsoft.com/office/powerpoint/2010/main" val="1867335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t>Specification is written for one target</a:t>
            </a:r>
            <a:r>
              <a:rPr lang="en-US" sz="2400" baseline="0" dirty="0"/>
              <a:t> audience: implementers  - vs modelers (V3) or clinicians</a:t>
            </a:r>
          </a:p>
          <a:p>
            <a:pPr lvl="1"/>
            <a:r>
              <a:rPr lang="en-US" sz="1900" dirty="0"/>
              <a:t>Rationale, modeling approaches, etc. kept elsewhere  - mappings exist</a:t>
            </a:r>
            <a:r>
              <a:rPr lang="en-US" sz="1900" baseline="0" dirty="0"/>
              <a:t> more on this later</a:t>
            </a:r>
            <a:endParaRPr lang="en-US" sz="1900" dirty="0"/>
          </a:p>
          <a:p>
            <a:pPr lvl="1"/>
            <a:r>
              <a:rPr lang="en-US" sz="1900" dirty="0"/>
              <a:t>Resources are simple and easy to understand and use  - more</a:t>
            </a:r>
            <a:r>
              <a:rPr lang="en-US" sz="1900" baseline="0" dirty="0"/>
              <a:t> on this later</a:t>
            </a:r>
            <a:endParaRPr lang="en-US" sz="1900" dirty="0"/>
          </a:p>
          <a:p>
            <a:pPr lvl="0"/>
            <a:r>
              <a:rPr lang="en-US" sz="2400" dirty="0"/>
              <a:t>Multiple Implementation tools to help get you started from day 1</a:t>
            </a:r>
          </a:p>
          <a:p>
            <a:pPr lvl="1"/>
            <a:r>
              <a:rPr lang="en-US" sz="1900" dirty="0"/>
              <a:t>Publicly available test servers</a:t>
            </a:r>
          </a:p>
          <a:p>
            <a:pPr lvl="1"/>
            <a:r>
              <a:rPr lang="en-US" sz="1900" dirty="0"/>
              <a:t>Starter APIs published with spec</a:t>
            </a:r>
          </a:p>
          <a:p>
            <a:pPr lvl="2"/>
            <a:r>
              <a:rPr lang="en-US" sz="1900" dirty="0"/>
              <a:t>C#, Java, Pascal, ObjectiveC, Javascript</a:t>
            </a:r>
          </a:p>
          <a:p>
            <a:pPr lvl="1"/>
            <a:r>
              <a:rPr lang="en-US" sz="1900" dirty="0">
                <a:sym typeface="Wingdings" pitchFamily="2" charset="2"/>
              </a:rPr>
              <a:t>Lots of examples (and they’re valid too)</a:t>
            </a:r>
            <a:endParaRPr lang="en-US" sz="1900" dirty="0"/>
          </a:p>
          <a:p>
            <a:pPr lvl="0"/>
            <a:r>
              <a:rPr lang="en-US" sz="2400" dirty="0"/>
              <a:t>Connectathons</a:t>
            </a:r>
            <a:r>
              <a:rPr lang="en-US" sz="2400" baseline="0" dirty="0"/>
              <a:t> to verify specification approaches</a:t>
            </a:r>
          </a:p>
          <a:p>
            <a:pPr lvl="0"/>
            <a:r>
              <a:rPr lang="en-US" sz="2400" dirty="0">
                <a:sym typeface="Wingdings" pitchFamily="2" charset="2"/>
              </a:rPr>
              <a:t>‘Safe’ extensibility baked in</a:t>
            </a:r>
          </a:p>
          <a:p>
            <a:endParaRPr lang="en-US" dirty="0"/>
          </a:p>
          <a:p>
            <a:endParaRPr lang="en-US" dirty="0"/>
          </a:p>
          <a:p>
            <a:r>
              <a:rPr lang="en-US" dirty="0"/>
              <a:t>Who’s read the v3 spec? – modeler</a:t>
            </a:r>
            <a:r>
              <a:rPr lang="en-US" baseline="0" dirty="0"/>
              <a:t> &amp; balloter focused</a:t>
            </a:r>
            <a:endParaRPr lang="en-US" dirty="0"/>
          </a:p>
          <a:p>
            <a:r>
              <a:rPr lang="en-US" dirty="0"/>
              <a:t>Spec is driven by people who write code for</a:t>
            </a:r>
            <a:r>
              <a:rPr lang="en-US" baseline="0" dirty="0"/>
              <a:t> a living</a:t>
            </a:r>
          </a:p>
          <a:p>
            <a:r>
              <a:rPr lang="en-US" baseline="0" dirty="0"/>
              <a:t>‘Resource’ is the basic building block of FHIR (more on that later)</a:t>
            </a:r>
            <a:endParaRPr lang="en-US" dirty="0"/>
          </a:p>
          <a:p>
            <a:r>
              <a:rPr lang="en-US" dirty="0"/>
              <a:t>Numerous</a:t>
            </a:r>
            <a:r>
              <a:rPr lang="en-US" baseline="0" dirty="0"/>
              <a:t> pieces have been changed because of experience with what worked when trying to implement</a:t>
            </a:r>
          </a:p>
          <a:p>
            <a:r>
              <a:rPr lang="en-US" baseline="0" dirty="0"/>
              <a:t>Even have a test workbench for RESTful servers – URL?</a:t>
            </a:r>
          </a:p>
          <a:p>
            <a:r>
              <a:rPr lang="en-US" baseline="0" dirty="0"/>
              <a:t>External libraries already available</a:t>
            </a:r>
          </a:p>
          <a:p>
            <a:r>
              <a:rPr lang="en-US" baseline="0" dirty="0"/>
              <a:t>Whole spec is built like software project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14</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20835212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E7049-8656-4A52-909A-CA015733F8B7}"/>
              </a:ext>
            </a:extLst>
          </p:cNvPr>
          <p:cNvSpPr/>
          <p:nvPr/>
        </p:nvSpPr>
        <p:spPr>
          <a:xfrm>
            <a:off x="457200" y="0"/>
            <a:ext cx="5703888"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6" name="Picture 7">
            <a:extLst>
              <a:ext uri="{FF2B5EF4-FFF2-40B4-BE49-F238E27FC236}">
                <a16:creationId xmlns:a16="http://schemas.microsoft.com/office/drawing/2014/main" id="{C8AE2DB7-DAEF-4F3E-85D5-E352F4BCA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7037" y="1440857"/>
            <a:ext cx="17319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949C8297-3E7F-4E22-8269-869CEA5AABB8}"/>
              </a:ext>
            </a:extLst>
          </p:cNvPr>
          <p:cNvCxnSpPr/>
          <p:nvPr/>
        </p:nvCxnSpPr>
        <p:spPr>
          <a:xfrm>
            <a:off x="833438" y="874713"/>
            <a:ext cx="0" cy="2125662"/>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180870" y="895551"/>
            <a:ext cx="4738447" cy="1151670"/>
          </a:xfrm>
        </p:spPr>
        <p:txBody>
          <a:bodyPr anchor="b">
            <a:noAutofit/>
          </a:bodyPr>
          <a:lstStyle>
            <a:lvl1pPr algn="l">
              <a:defRPr sz="3000" b="1" i="0" spc="120">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1180870" y="2287197"/>
            <a:ext cx="4668695" cy="877213"/>
          </a:xfrm>
        </p:spPr>
        <p:txBody>
          <a:bodyPr>
            <a:noAutofit/>
          </a:bodyPr>
          <a:lstStyle>
            <a:lvl1pPr marL="0" indent="0" algn="l">
              <a:buNone/>
              <a:defRPr sz="2400">
                <a:solidFill>
                  <a:srgbClr val="EC22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20" name="Text Placeholder 19"/>
          <p:cNvSpPr>
            <a:spLocks noGrp="1"/>
          </p:cNvSpPr>
          <p:nvPr>
            <p:ph type="body" sz="quarter" idx="10"/>
          </p:nvPr>
        </p:nvSpPr>
        <p:spPr>
          <a:xfrm>
            <a:off x="1181100" y="3721208"/>
            <a:ext cx="4026440" cy="412750"/>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2000"/>
            </a:lvl1pPr>
          </a:lstStyle>
          <a:p>
            <a:pPr lvl="0"/>
            <a:r>
              <a:rPr lang="en-US" noProof="0" dirty="0"/>
              <a:t>Click to edit Master text styles</a:t>
            </a:r>
          </a:p>
        </p:txBody>
      </p:sp>
      <p:sp>
        <p:nvSpPr>
          <p:cNvPr id="8" name="Footer Placeholder 4">
            <a:extLst>
              <a:ext uri="{FF2B5EF4-FFF2-40B4-BE49-F238E27FC236}">
                <a16:creationId xmlns:a16="http://schemas.microsoft.com/office/drawing/2014/main" id="{8E2087E9-637C-4C09-8985-3BAE95EB3A0C}"/>
              </a:ext>
            </a:extLst>
          </p:cNvPr>
          <p:cNvSpPr>
            <a:spLocks noGrp="1"/>
          </p:cNvSpPr>
          <p:nvPr>
            <p:ph type="ftr" sz="quarter" idx="11"/>
          </p:nvPr>
        </p:nvSpPr>
        <p:spPr>
          <a:xfrm>
            <a:off x="1071563" y="4827588"/>
            <a:ext cx="4729162" cy="157162"/>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Date Placeholder 3">
            <a:extLst>
              <a:ext uri="{FF2B5EF4-FFF2-40B4-BE49-F238E27FC236}">
                <a16:creationId xmlns:a16="http://schemas.microsoft.com/office/drawing/2014/main" id="{AEAF7E73-D995-4378-86E2-E0B1F5C1F622}"/>
              </a:ext>
            </a:extLst>
          </p:cNvPr>
          <p:cNvSpPr>
            <a:spLocks noGrp="1"/>
          </p:cNvSpPr>
          <p:nvPr>
            <p:ph type="dt" sz="half" idx="12"/>
          </p:nvPr>
        </p:nvSpPr>
        <p:spPr>
          <a:xfrm>
            <a:off x="1181100" y="4252913"/>
            <a:ext cx="1304925" cy="207962"/>
          </a:xfrm>
        </p:spPr>
        <p:txBody>
          <a:bodyPr lIns="0" tIns="0" rIns="0" bIns="0" anchor="b">
            <a:noAutofit/>
          </a:bodyPr>
          <a:lstStyle>
            <a:lvl1pPr>
              <a:defRPr sz="1800"/>
            </a:lvl1pPr>
          </a:lstStyle>
          <a:p>
            <a:r>
              <a:rPr lang="en-CA" altLang="en-US" dirty="0"/>
              <a:t>2019-10-01</a:t>
            </a:r>
            <a:endParaRPr lang="en-US" altLang="en-US" dirty="0"/>
          </a:p>
        </p:txBody>
      </p:sp>
      <p:grpSp>
        <p:nvGrpSpPr>
          <p:cNvPr id="13" name="Group 12">
            <a:extLst>
              <a:ext uri="{FF2B5EF4-FFF2-40B4-BE49-F238E27FC236}">
                <a16:creationId xmlns:a16="http://schemas.microsoft.com/office/drawing/2014/main" id="{8A99FD18-1303-4E12-ABA1-B30CBBB3B10A}"/>
              </a:ext>
            </a:extLst>
          </p:cNvPr>
          <p:cNvGrpSpPr/>
          <p:nvPr userDrawn="1"/>
        </p:nvGrpSpPr>
        <p:grpSpPr>
          <a:xfrm>
            <a:off x="6645645" y="3000375"/>
            <a:ext cx="2056517" cy="1252151"/>
            <a:chOff x="6630283" y="795070"/>
            <a:chExt cx="2056517" cy="1252151"/>
          </a:xfrm>
        </p:grpSpPr>
        <p:pic>
          <p:nvPicPr>
            <p:cNvPr id="10" name="Picture 9">
              <a:extLst>
                <a:ext uri="{FF2B5EF4-FFF2-40B4-BE49-F238E27FC236}">
                  <a16:creationId xmlns:a16="http://schemas.microsoft.com/office/drawing/2014/main" id="{62F04412-3440-441C-8799-7AB8A90AFB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 name="TextBox 3">
              <a:extLst>
                <a:ext uri="{FF2B5EF4-FFF2-40B4-BE49-F238E27FC236}">
                  <a16:creationId xmlns:a16="http://schemas.microsoft.com/office/drawing/2014/main" id="{199A414C-D2EB-4759-97E6-ED87C3525D36}"/>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2" name="TextBox 11">
              <a:extLst>
                <a:ext uri="{FF2B5EF4-FFF2-40B4-BE49-F238E27FC236}">
                  <a16:creationId xmlns:a16="http://schemas.microsoft.com/office/drawing/2014/main" id="{DB29983A-86AA-4395-862B-35F54B597C08}"/>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pic>
        <p:nvPicPr>
          <p:cNvPr id="15" name="Picture 14" descr="Creative Commons Licence">
            <a:extLst>
              <a:ext uri="{FF2B5EF4-FFF2-40B4-BE49-F238E27FC236}">
                <a16:creationId xmlns:a16="http://schemas.microsoft.com/office/drawing/2014/main" id="{B400A948-C3CD-4AB8-A0B0-5E7E9538E39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087932" y="4679950"/>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845615"/>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466D48E-528D-484A-A925-566493FD62D7}"/>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246479" cy="779921"/>
          </a:xfrm>
        </p:spPr>
        <p:txBody>
          <a:bodyPr>
            <a:noAutofit/>
          </a:bodyPr>
          <a:lstStyle>
            <a:lvl1pPr algn="l">
              <a:defRPr sz="20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dirty="0"/>
              <a:t>Click to edit Master text styles</a:t>
            </a:r>
          </a:p>
        </p:txBody>
      </p:sp>
      <p:sp>
        <p:nvSpPr>
          <p:cNvPr id="10" name="Text Placeholder 9"/>
          <p:cNvSpPr>
            <a:spLocks noGrp="1"/>
          </p:cNvSpPr>
          <p:nvPr>
            <p:ph type="body" sz="quarter" idx="16"/>
          </p:nvPr>
        </p:nvSpPr>
        <p:spPr>
          <a:xfrm>
            <a:off x="613648" y="1378635"/>
            <a:ext cx="3879312" cy="2667682"/>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9"/>
          <p:cNvSpPr>
            <a:spLocks noGrp="1"/>
          </p:cNvSpPr>
          <p:nvPr>
            <p:ph type="body" sz="quarter" idx="17"/>
          </p:nvPr>
        </p:nvSpPr>
        <p:spPr>
          <a:xfrm>
            <a:off x="4813123" y="1378635"/>
            <a:ext cx="3878748" cy="2667681"/>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3" name="Picture 7">
            <a:extLst>
              <a:ext uri="{FF2B5EF4-FFF2-40B4-BE49-F238E27FC236}">
                <a16:creationId xmlns:a16="http://schemas.microsoft.com/office/drawing/2014/main" id="{6706B998-D951-4F97-BE9F-3BD5E562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B75F1D15-790E-4D43-B620-7A5D6CBCA9E0}"/>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1B1954A0-3B1F-45BD-8FA9-A14758770218}"/>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29" name="Group 28">
            <a:extLst>
              <a:ext uri="{FF2B5EF4-FFF2-40B4-BE49-F238E27FC236}">
                <a16:creationId xmlns:a16="http://schemas.microsoft.com/office/drawing/2014/main" id="{85BCC205-8E7B-4AA3-95ED-09EC96073ECB}"/>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a16="http://schemas.microsoft.com/office/drawing/2014/main" id="{DCF979AB-4E21-41A9-8B50-C00610DA717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a16="http://schemas.microsoft.com/office/drawing/2014/main" id="{B1140687-0519-41DE-8FC8-8A628288D98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32" name="TextBox 31">
              <a:extLst>
                <a:ext uri="{FF2B5EF4-FFF2-40B4-BE49-F238E27FC236}">
                  <a16:creationId xmlns:a16="http://schemas.microsoft.com/office/drawing/2014/main" id="{1C5EFE6E-97AF-425C-859B-E543AB8780C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6" name="Straight Connector 15">
            <a:extLst>
              <a:ext uri="{FF2B5EF4-FFF2-40B4-BE49-F238E27FC236}">
                <a16:creationId xmlns:a16="http://schemas.microsoft.com/office/drawing/2014/main" id="{20862BAA-696F-4798-800F-9A4D69F70BB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id="{42AAD881-7F35-423D-8412-E6533C3EE11C}"/>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1509802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CD3726-52B7-4D64-8B2A-E9ECFDF6DFE8}"/>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8137726" cy="779921"/>
          </a:xfrm>
        </p:spPr>
        <p:txBody>
          <a:bodyPr>
            <a:noAutofit/>
          </a:bodyPr>
          <a:lstStyle>
            <a:lvl1pPr algn="l">
              <a:defRPr sz="3000" b="1">
                <a:solidFill>
                  <a:srgbClr val="EC2227"/>
                </a:solidFill>
              </a:defRPr>
            </a:lvl1pPr>
          </a:lstStyle>
          <a:p>
            <a:r>
              <a:rPr lang="en-US" dirty="0"/>
              <a:t>Click to edit Master title style</a:t>
            </a:r>
          </a:p>
        </p:txBody>
      </p:sp>
      <p:sp>
        <p:nvSpPr>
          <p:cNvPr id="10" name="Text Placeholder 9"/>
          <p:cNvSpPr>
            <a:spLocks noGrp="1"/>
          </p:cNvSpPr>
          <p:nvPr>
            <p:ph type="body" sz="quarter" idx="16"/>
          </p:nvPr>
        </p:nvSpPr>
        <p:spPr>
          <a:xfrm>
            <a:off x="613649" y="1294229"/>
            <a:ext cx="2636010" cy="2752088"/>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Master text styles</a:t>
            </a:r>
          </a:p>
        </p:txBody>
      </p:sp>
      <p:sp>
        <p:nvSpPr>
          <p:cNvPr id="12" name="Text Placeholder 9"/>
          <p:cNvSpPr>
            <a:spLocks noGrp="1"/>
          </p:cNvSpPr>
          <p:nvPr>
            <p:ph type="body" sz="quarter" idx="17"/>
          </p:nvPr>
        </p:nvSpPr>
        <p:spPr>
          <a:xfrm>
            <a:off x="6147649" y="1294229"/>
            <a:ext cx="2636010" cy="2752087"/>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Master text styles</a:t>
            </a:r>
          </a:p>
        </p:txBody>
      </p:sp>
      <p:sp>
        <p:nvSpPr>
          <p:cNvPr id="14" name="Text Placeholder 9"/>
          <p:cNvSpPr>
            <a:spLocks noGrp="1"/>
          </p:cNvSpPr>
          <p:nvPr>
            <p:ph type="body" sz="quarter" idx="18"/>
          </p:nvPr>
        </p:nvSpPr>
        <p:spPr>
          <a:xfrm>
            <a:off x="3378235" y="1294229"/>
            <a:ext cx="2636010" cy="2752088"/>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Master text styles</a:t>
            </a:r>
          </a:p>
        </p:txBody>
      </p:sp>
      <p:pic>
        <p:nvPicPr>
          <p:cNvPr id="24" name="Picture 7">
            <a:extLst>
              <a:ext uri="{FF2B5EF4-FFF2-40B4-BE49-F238E27FC236}">
                <a16:creationId xmlns:a16="http://schemas.microsoft.com/office/drawing/2014/main" id="{604E4302-EBCD-43F8-87C1-3B809E0D7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E02F4A6A-E078-44C5-8E0D-7BCEDBC74B2C}"/>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3E9F65D5-F0E8-4EA4-B4AD-024D025D4000}"/>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29" name="Group 28">
            <a:extLst>
              <a:ext uri="{FF2B5EF4-FFF2-40B4-BE49-F238E27FC236}">
                <a16:creationId xmlns:a16="http://schemas.microsoft.com/office/drawing/2014/main" id="{E49FDB1F-A010-4A85-8A85-34BA74CA4C77}"/>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a16="http://schemas.microsoft.com/office/drawing/2014/main" id="{0DC42F94-2A5A-4F74-A03C-8C60748FB50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a16="http://schemas.microsoft.com/office/drawing/2014/main" id="{BFC46431-D3EF-41DF-8094-61ABF37BFE9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32" name="TextBox 31">
              <a:extLst>
                <a:ext uri="{FF2B5EF4-FFF2-40B4-BE49-F238E27FC236}">
                  <a16:creationId xmlns:a16="http://schemas.microsoft.com/office/drawing/2014/main" id="{3F05A8E2-A818-4CDB-8B7D-0239DF68981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6" name="Straight Connector 15">
            <a:extLst>
              <a:ext uri="{FF2B5EF4-FFF2-40B4-BE49-F238E27FC236}">
                <a16:creationId xmlns:a16="http://schemas.microsoft.com/office/drawing/2014/main" id="{02D54103-E15C-497F-AB5F-39E6AF10A3F0}"/>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a:extLst>
              <a:ext uri="{FF2B5EF4-FFF2-40B4-BE49-F238E27FC236}">
                <a16:creationId xmlns:a16="http://schemas.microsoft.com/office/drawing/2014/main" id="{80D2338D-25E7-46AC-B05A-D940D1C3E7C0}"/>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3002454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E5C8F04-F07B-4668-9F9F-8BDD89357081}"/>
              </a:ext>
            </a:extLst>
          </p:cNvPr>
          <p:cNvCxnSpPr/>
          <p:nvPr/>
        </p:nvCxnSpPr>
        <p:spPr>
          <a:xfrm>
            <a:off x="4060825"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19A212-4F29-4E75-A434-E7B0CFE2C07F}"/>
              </a:ext>
            </a:extLst>
          </p:cNvPr>
          <p:cNvCxnSpPr/>
          <p:nvPr/>
        </p:nvCxnSpPr>
        <p:spPr>
          <a:xfrm>
            <a:off x="3221038"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378234" y="204787"/>
            <a:ext cx="5405423" cy="783519"/>
          </a:xfrm>
        </p:spPr>
        <p:txBody>
          <a:bodyPr>
            <a:noAutofit/>
          </a:bodyPr>
          <a:lstStyle>
            <a:lvl1pPr algn="l">
              <a:defRPr sz="3000" b="1">
                <a:solidFill>
                  <a:srgbClr val="EC2227"/>
                </a:solidFill>
              </a:defRPr>
            </a:lvl1pPr>
          </a:lstStyle>
          <a:p>
            <a:r>
              <a:rPr lang="en-US" dirty="0"/>
              <a:t>Click to edit Master title style</a:t>
            </a:r>
          </a:p>
        </p:txBody>
      </p:sp>
      <p:sp>
        <p:nvSpPr>
          <p:cNvPr id="4" name="Text Placeholder 3"/>
          <p:cNvSpPr>
            <a:spLocks noGrp="1"/>
          </p:cNvSpPr>
          <p:nvPr>
            <p:ph type="body" sz="half" idx="2"/>
          </p:nvPr>
        </p:nvSpPr>
        <p:spPr>
          <a:xfrm>
            <a:off x="3378235" y="1322372"/>
            <a:ext cx="5405424" cy="2967992"/>
          </a:xfrm>
        </p:spPr>
        <p:txBody>
          <a:bodyPr>
            <a:noAutofit/>
          </a:bodyPr>
          <a:lstStyle>
            <a:lvl1pPr marL="0" indent="0">
              <a:spcBef>
                <a:spcPts val="600"/>
              </a:spcBef>
              <a:spcAft>
                <a:spcPts val="0"/>
              </a:spcAft>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20" name="Picture Placeholder 19"/>
          <p:cNvSpPr>
            <a:spLocks noGrp="1"/>
          </p:cNvSpPr>
          <p:nvPr>
            <p:ph type="pic" sz="quarter" idx="13"/>
          </p:nvPr>
        </p:nvSpPr>
        <p:spPr>
          <a:xfrm>
            <a:off x="0" y="0"/>
            <a:ext cx="3025775" cy="5143500"/>
          </a:xfrm>
        </p:spPr>
        <p:txBody>
          <a:bodyPr rtlCol="0" anchor="ctr">
            <a:normAutofit/>
          </a:bodyPr>
          <a:lstStyle>
            <a:lvl1pPr algn="ctr">
              <a:defRPr sz="900"/>
            </a:lvl1pPr>
          </a:lstStyle>
          <a:p>
            <a:pPr lvl="0"/>
            <a:r>
              <a:rPr lang="en-US" noProof="0"/>
              <a:t>Click icon to add picture</a:t>
            </a:r>
            <a:endParaRPr lang="en-US" noProof="0" dirty="0"/>
          </a:p>
        </p:txBody>
      </p:sp>
      <p:sp>
        <p:nvSpPr>
          <p:cNvPr id="9" name="Footer Placeholder 5">
            <a:extLst>
              <a:ext uri="{FF2B5EF4-FFF2-40B4-BE49-F238E27FC236}">
                <a16:creationId xmlns:a16="http://schemas.microsoft.com/office/drawing/2014/main" id="{50BB96CA-A2ED-4646-843D-EEE743521AEF}"/>
              </a:ext>
            </a:extLst>
          </p:cNvPr>
          <p:cNvSpPr>
            <a:spLocks noGrp="1"/>
          </p:cNvSpPr>
          <p:nvPr>
            <p:ph type="ftr" sz="quarter" idx="14"/>
          </p:nvPr>
        </p:nvSpPr>
        <p:spPr>
          <a:xfrm>
            <a:off x="4281488" y="4787900"/>
            <a:ext cx="3103562" cy="200025"/>
          </a:xfrm>
        </p:spPr>
        <p:txBody>
          <a:bodyPr>
            <a:noAutofit/>
          </a:bodyPr>
          <a:lstStyle>
            <a:lvl1pPr>
              <a:defRPr/>
            </a:lvl1pPr>
          </a:lstStyle>
          <a:p>
            <a:r>
              <a:rPr lang="en-US" b="1"/>
              <a:t>© 2019 Health Level Seven ® International. Licensed under Creative Commons Attribution 4.0 International HL7, Health Level Seven, FHIR and the FHIR flame logo are registered trademarks of Health Level Seven International. Reg. U.S. TM Office.</a:t>
            </a:r>
            <a:endParaRPr lang="en-US" b="1" dirty="0"/>
          </a:p>
        </p:txBody>
      </p:sp>
      <p:grpSp>
        <p:nvGrpSpPr>
          <p:cNvPr id="15" name="Group 14">
            <a:extLst>
              <a:ext uri="{FF2B5EF4-FFF2-40B4-BE49-F238E27FC236}">
                <a16:creationId xmlns:a16="http://schemas.microsoft.com/office/drawing/2014/main" id="{E3ACDC7E-BC51-4A84-A7A5-9ED7214F4E17}"/>
              </a:ext>
            </a:extLst>
          </p:cNvPr>
          <p:cNvGrpSpPr/>
          <p:nvPr userDrawn="1"/>
        </p:nvGrpSpPr>
        <p:grpSpPr>
          <a:xfrm>
            <a:off x="8164512" y="4638675"/>
            <a:ext cx="760443" cy="463011"/>
            <a:chOff x="6630283" y="795070"/>
            <a:chExt cx="2056517" cy="1252151"/>
          </a:xfrm>
        </p:grpSpPr>
        <p:pic>
          <p:nvPicPr>
            <p:cNvPr id="16" name="Picture 15">
              <a:extLst>
                <a:ext uri="{FF2B5EF4-FFF2-40B4-BE49-F238E27FC236}">
                  <a16:creationId xmlns:a16="http://schemas.microsoft.com/office/drawing/2014/main" id="{EC768D59-702C-483F-AE48-6013A0C0CF5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7" name="TextBox 16">
              <a:extLst>
                <a:ext uri="{FF2B5EF4-FFF2-40B4-BE49-F238E27FC236}">
                  <a16:creationId xmlns:a16="http://schemas.microsoft.com/office/drawing/2014/main" id="{A584133E-9621-4DD2-AF35-FBC6A946937F}"/>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8" name="TextBox 17">
              <a:extLst>
                <a:ext uri="{FF2B5EF4-FFF2-40B4-BE49-F238E27FC236}">
                  <a16:creationId xmlns:a16="http://schemas.microsoft.com/office/drawing/2014/main" id="{6C71FA54-38E9-48CE-AF75-589DEE2388AD}"/>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22" name="Straight Connector 21">
            <a:extLst>
              <a:ext uri="{FF2B5EF4-FFF2-40B4-BE49-F238E27FC236}">
                <a16:creationId xmlns:a16="http://schemas.microsoft.com/office/drawing/2014/main" id="{E05B38CF-52E0-468B-90CC-CDE35D79B655}"/>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Slide Number Placeholder 5">
            <a:extLst>
              <a:ext uri="{FF2B5EF4-FFF2-40B4-BE49-F238E27FC236}">
                <a16:creationId xmlns:a16="http://schemas.microsoft.com/office/drawing/2014/main" id="{2C925748-E04E-428B-A679-11177909B2F5}"/>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2112457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AFA2D00C-4DFE-4B23-8002-0E50638AA9BF}"/>
              </a:ext>
            </a:extLst>
          </p:cNvPr>
          <p:cNvSpPr>
            <a:spLocks noGrp="1" noChangeArrowheads="1"/>
          </p:cNvSpPr>
          <p:nvPr>
            <p:ph type="dt" sz="half" idx="10"/>
          </p:nvPr>
        </p:nvSpPr>
        <p:spPr>
          <a:ln/>
        </p:spPr>
        <p:txBody>
          <a:bodyPr/>
          <a:lstStyle>
            <a:lvl1pPr>
              <a:defRPr/>
            </a:lvl1pPr>
          </a:lstStyle>
          <a:p>
            <a:pPr>
              <a:defRPr/>
            </a:pPr>
            <a:r>
              <a:rPr lang="en-US"/>
              <a:t>November 2018</a:t>
            </a:r>
          </a:p>
        </p:txBody>
      </p:sp>
      <p:sp>
        <p:nvSpPr>
          <p:cNvPr id="4" name="Rectangle 3">
            <a:extLst>
              <a:ext uri="{FF2B5EF4-FFF2-40B4-BE49-F238E27FC236}">
                <a16:creationId xmlns:a16="http://schemas.microsoft.com/office/drawing/2014/main" id="{341F421A-3B3E-4174-ABC0-60E00B8D09CD}"/>
              </a:ext>
            </a:extLst>
          </p:cNvPr>
          <p:cNvSpPr>
            <a:spLocks noGrp="1" noChangeArrowheads="1"/>
          </p:cNvSpPr>
          <p:nvPr>
            <p:ph type="sldNum" sz="quarter" idx="11"/>
          </p:nvPr>
        </p:nvSpPr>
        <p:spPr>
          <a:ln/>
        </p:spPr>
        <p:txBody>
          <a:bodyPr/>
          <a:lstStyle>
            <a:lvl1pPr>
              <a:defRPr/>
            </a:lvl1pPr>
          </a:lstStyle>
          <a:p>
            <a:fld id="{32241383-5CE5-4B0C-BFF9-7991BE04CF51}" type="slidenum">
              <a:rPr lang="en-US" altLang="en-US"/>
              <a:pPr/>
              <a:t>‹#›</a:t>
            </a:fld>
            <a:endParaRPr lang="en-US" altLang="en-US"/>
          </a:p>
        </p:txBody>
      </p:sp>
      <p:sp>
        <p:nvSpPr>
          <p:cNvPr id="5" name="Rectangle 4">
            <a:extLst>
              <a:ext uri="{FF2B5EF4-FFF2-40B4-BE49-F238E27FC236}">
                <a16:creationId xmlns:a16="http://schemas.microsoft.com/office/drawing/2014/main" id="{66EE33FB-F9DF-4FBE-AA7E-75AE81645099}"/>
              </a:ext>
            </a:extLst>
          </p:cNvPr>
          <p:cNvSpPr>
            <a:spLocks noGrp="1" noChangeArrowheads="1"/>
          </p:cNvSpPr>
          <p:nvPr>
            <p:ph type="ftr" sz="quarter" idx="12"/>
          </p:nvPr>
        </p:nvSpPr>
        <p:spPr>
          <a:ln/>
        </p:spPr>
        <p:txBody>
          <a:bodyPr/>
          <a:lstStyle>
            <a:lvl1pPr>
              <a:defRPr/>
            </a:lvl1pPr>
          </a:lstStyle>
          <a:p>
            <a:pPr>
              <a:defRPr/>
            </a:pPr>
            <a:r>
              <a:rPr lang="en-US"/>
              <a:t>© 2018,  HL7 Int’l</a:t>
            </a:r>
          </a:p>
        </p:txBody>
      </p:sp>
    </p:spTree>
    <p:extLst>
      <p:ext uri="{BB962C8B-B14F-4D97-AF65-F5344CB8AC3E}">
        <p14:creationId xmlns:p14="http://schemas.microsoft.com/office/powerpoint/2010/main" val="1713134803"/>
      </p:ext>
    </p:extLst>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2">
            <a:extLst>
              <a:ext uri="{FF2B5EF4-FFF2-40B4-BE49-F238E27FC236}">
                <a16:creationId xmlns:a16="http://schemas.microsoft.com/office/drawing/2014/main" id="{97721D1E-0A2D-47A3-9C0A-FD208BB064FD}"/>
              </a:ext>
            </a:extLst>
          </p:cNvPr>
          <p:cNvSpPr>
            <a:spLocks noGrp="1" noChangeArrowheads="1"/>
          </p:cNvSpPr>
          <p:nvPr>
            <p:ph type="dt" sz="half" idx="10"/>
          </p:nvPr>
        </p:nvSpPr>
        <p:spPr>
          <a:ln/>
        </p:spPr>
        <p:txBody>
          <a:bodyPr/>
          <a:lstStyle>
            <a:lvl1pPr>
              <a:defRPr/>
            </a:lvl1pPr>
          </a:lstStyle>
          <a:p>
            <a:pPr>
              <a:defRPr/>
            </a:pPr>
            <a:r>
              <a:rPr lang="en-US"/>
              <a:t>November 2018</a:t>
            </a:r>
          </a:p>
        </p:txBody>
      </p:sp>
      <p:sp>
        <p:nvSpPr>
          <p:cNvPr id="5" name="Rectangle 3">
            <a:extLst>
              <a:ext uri="{FF2B5EF4-FFF2-40B4-BE49-F238E27FC236}">
                <a16:creationId xmlns:a16="http://schemas.microsoft.com/office/drawing/2014/main" id="{41981227-8841-4162-A986-EB21870FE6E6}"/>
              </a:ext>
            </a:extLst>
          </p:cNvPr>
          <p:cNvSpPr>
            <a:spLocks noGrp="1" noChangeArrowheads="1"/>
          </p:cNvSpPr>
          <p:nvPr>
            <p:ph type="sldNum" sz="quarter" idx="11"/>
          </p:nvPr>
        </p:nvSpPr>
        <p:spPr>
          <a:ln/>
        </p:spPr>
        <p:txBody>
          <a:bodyPr/>
          <a:lstStyle>
            <a:lvl1pPr>
              <a:defRPr/>
            </a:lvl1pPr>
          </a:lstStyle>
          <a:p>
            <a:fld id="{420E8391-DD6D-4F08-9A84-3E3D8199C8C1}" type="slidenum">
              <a:rPr lang="en-US" altLang="en-US"/>
              <a:pPr/>
              <a:t>‹#›</a:t>
            </a:fld>
            <a:endParaRPr lang="en-US" altLang="en-US"/>
          </a:p>
        </p:txBody>
      </p:sp>
      <p:sp>
        <p:nvSpPr>
          <p:cNvPr id="6" name="Rectangle 4">
            <a:extLst>
              <a:ext uri="{FF2B5EF4-FFF2-40B4-BE49-F238E27FC236}">
                <a16:creationId xmlns:a16="http://schemas.microsoft.com/office/drawing/2014/main" id="{A5E87C6D-8E30-471E-BBB8-6107B1BBD324}"/>
              </a:ext>
            </a:extLst>
          </p:cNvPr>
          <p:cNvSpPr>
            <a:spLocks noGrp="1" noChangeArrowheads="1"/>
          </p:cNvSpPr>
          <p:nvPr>
            <p:ph type="ftr" sz="quarter" idx="12"/>
          </p:nvPr>
        </p:nvSpPr>
        <p:spPr>
          <a:ln/>
        </p:spPr>
        <p:txBody>
          <a:bodyPr/>
          <a:lstStyle>
            <a:lvl1pPr>
              <a:defRPr/>
            </a:lvl1pPr>
          </a:lstStyle>
          <a:p>
            <a:pPr>
              <a:defRPr/>
            </a:pPr>
            <a:r>
              <a:rPr lang="en-US"/>
              <a:t>© 2018,  HL7 Int’l</a:t>
            </a:r>
          </a:p>
        </p:txBody>
      </p:sp>
    </p:spTree>
    <p:extLst>
      <p:ext uri="{BB962C8B-B14F-4D97-AF65-F5344CB8AC3E}">
        <p14:creationId xmlns:p14="http://schemas.microsoft.com/office/powerpoint/2010/main" val="4009439771"/>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382000" cy="457200"/>
          </a:xfrm>
        </p:spPr>
        <p:txBody>
          <a:bodyPr/>
          <a:lstStyle/>
          <a:p>
            <a:r>
              <a:rPr lang="en-US"/>
              <a:t>Click to edit Master title style</a:t>
            </a:r>
          </a:p>
        </p:txBody>
      </p:sp>
      <p:sp>
        <p:nvSpPr>
          <p:cNvPr id="3" name="Text Placeholder 2"/>
          <p:cNvSpPr>
            <a:spLocks noGrp="1"/>
          </p:cNvSpPr>
          <p:nvPr>
            <p:ph type="body" sz="half" idx="1"/>
          </p:nvPr>
        </p:nvSpPr>
        <p:spPr>
          <a:xfrm>
            <a:off x="412751" y="728662"/>
            <a:ext cx="4181475" cy="4148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746626" y="728662"/>
            <a:ext cx="4183063" cy="4148138"/>
          </a:xfrm>
        </p:spPr>
        <p:txBody>
          <a:bodyPr/>
          <a:lstStyle/>
          <a:p>
            <a:pPr lvl="0"/>
            <a:endParaRPr lang="en-US" noProof="0"/>
          </a:p>
        </p:txBody>
      </p:sp>
      <p:sp>
        <p:nvSpPr>
          <p:cNvPr id="5" name="Rectangle 2">
            <a:extLst>
              <a:ext uri="{FF2B5EF4-FFF2-40B4-BE49-F238E27FC236}">
                <a16:creationId xmlns:a16="http://schemas.microsoft.com/office/drawing/2014/main" id="{D97B7A3C-12DC-4DC0-955B-32977B16F9A4}"/>
              </a:ext>
            </a:extLst>
          </p:cNvPr>
          <p:cNvSpPr>
            <a:spLocks noGrp="1" noChangeArrowheads="1"/>
          </p:cNvSpPr>
          <p:nvPr>
            <p:ph type="dt" sz="half" idx="10"/>
          </p:nvPr>
        </p:nvSpPr>
        <p:spPr>
          <a:ln/>
        </p:spPr>
        <p:txBody>
          <a:bodyPr/>
          <a:lstStyle>
            <a:lvl1pPr>
              <a:defRPr/>
            </a:lvl1pPr>
          </a:lstStyle>
          <a:p>
            <a:pPr>
              <a:defRPr/>
            </a:pPr>
            <a:r>
              <a:rPr lang="en-US"/>
              <a:t>November 2018</a:t>
            </a:r>
          </a:p>
        </p:txBody>
      </p:sp>
      <p:sp>
        <p:nvSpPr>
          <p:cNvPr id="6" name="Rectangle 3">
            <a:extLst>
              <a:ext uri="{FF2B5EF4-FFF2-40B4-BE49-F238E27FC236}">
                <a16:creationId xmlns:a16="http://schemas.microsoft.com/office/drawing/2014/main" id="{5618216D-4363-4BAD-89B6-C79FE6943681}"/>
              </a:ext>
            </a:extLst>
          </p:cNvPr>
          <p:cNvSpPr>
            <a:spLocks noGrp="1" noChangeArrowheads="1"/>
          </p:cNvSpPr>
          <p:nvPr>
            <p:ph type="sldNum" sz="quarter" idx="11"/>
          </p:nvPr>
        </p:nvSpPr>
        <p:spPr>
          <a:ln/>
        </p:spPr>
        <p:txBody>
          <a:bodyPr/>
          <a:lstStyle>
            <a:lvl1pPr>
              <a:defRPr/>
            </a:lvl1pPr>
          </a:lstStyle>
          <a:p>
            <a:fld id="{025DE3B7-1C77-4EAD-BC26-8EA91AFC8713}" type="slidenum">
              <a:rPr lang="en-US" altLang="en-US"/>
              <a:pPr/>
              <a:t>‹#›</a:t>
            </a:fld>
            <a:endParaRPr lang="en-US" altLang="en-US"/>
          </a:p>
        </p:txBody>
      </p:sp>
      <p:sp>
        <p:nvSpPr>
          <p:cNvPr id="7" name="Rectangle 4">
            <a:extLst>
              <a:ext uri="{FF2B5EF4-FFF2-40B4-BE49-F238E27FC236}">
                <a16:creationId xmlns:a16="http://schemas.microsoft.com/office/drawing/2014/main" id="{70275B69-B682-4001-B4E1-B2E41366C2CD}"/>
              </a:ext>
            </a:extLst>
          </p:cNvPr>
          <p:cNvSpPr>
            <a:spLocks noGrp="1" noChangeArrowheads="1"/>
          </p:cNvSpPr>
          <p:nvPr>
            <p:ph type="ftr" sz="quarter" idx="12"/>
          </p:nvPr>
        </p:nvSpPr>
        <p:spPr>
          <a:ln/>
        </p:spPr>
        <p:txBody>
          <a:bodyPr/>
          <a:lstStyle>
            <a:lvl1pPr>
              <a:defRPr/>
            </a:lvl1pPr>
          </a:lstStyle>
          <a:p>
            <a:pPr>
              <a:defRPr/>
            </a:pPr>
            <a:r>
              <a:rPr lang="en-US"/>
              <a:t>© 2018,  HL7 Int’l</a:t>
            </a:r>
          </a:p>
        </p:txBody>
      </p:sp>
    </p:spTree>
    <p:extLst>
      <p:ext uri="{BB962C8B-B14F-4D97-AF65-F5344CB8AC3E}">
        <p14:creationId xmlns:p14="http://schemas.microsoft.com/office/powerpoint/2010/main" val="705343050"/>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772DE4-7B37-4BBF-9A7D-6A9C4C776CAE}"/>
              </a:ext>
            </a:extLst>
          </p:cNvPr>
          <p:cNvSpPr/>
          <p:nvPr/>
        </p:nvSpPr>
        <p:spPr>
          <a:xfrm>
            <a:off x="0" y="725488"/>
            <a:ext cx="9144000" cy="234315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4" name="Picture 7">
            <a:extLst>
              <a:ext uri="{FF2B5EF4-FFF2-40B4-BE49-F238E27FC236}">
                <a16:creationId xmlns:a16="http://schemas.microsoft.com/office/drawing/2014/main"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73FCBA1A-7FAD-4191-9B4F-C104C0F01C31}"/>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E36367C-A9EE-4A42-8187-82709238888C}"/>
              </a:ext>
            </a:extLst>
          </p:cNvPr>
          <p:cNvCxnSpPr/>
          <p:nvPr/>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6E5EE3-C0A6-45E3-B498-80B24E58FEBC}"/>
              </a:ext>
            </a:extLst>
          </p:cNvPr>
          <p:cNvCxnSpPr/>
          <p:nvPr/>
        </p:nvCxnSpPr>
        <p:spPr>
          <a:xfrm>
            <a:off x="457200" y="1090613"/>
            <a:ext cx="0" cy="1612900"/>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722313" y="880485"/>
            <a:ext cx="8061346" cy="203312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000" b="1" cap="all" spc="120"/>
            </a:lvl1pPr>
          </a:lstStyle>
          <a:p>
            <a:r>
              <a:rPr lang="en-US" dirty="0"/>
              <a:t>Click to edit Master title style</a:t>
            </a:r>
          </a:p>
        </p:txBody>
      </p:sp>
      <p:sp>
        <p:nvSpPr>
          <p:cNvPr id="8" name="Footer Placeholder 4">
            <a:extLst>
              <a:ext uri="{FF2B5EF4-FFF2-40B4-BE49-F238E27FC236}">
                <a16:creationId xmlns:a16="http://schemas.microsoft.com/office/drawing/2014/main" id="{9170F17B-552A-4993-A6F0-1A6FE335872E}"/>
              </a:ext>
            </a:extLst>
          </p:cNvPr>
          <p:cNvSpPr>
            <a:spLocks noGrp="1"/>
          </p:cNvSpPr>
          <p:nvPr>
            <p:ph type="ftr" sz="quarter" idx="10"/>
          </p:nvPr>
        </p:nvSpPr>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Slide Number Placeholder 5">
            <a:extLst>
              <a:ext uri="{FF2B5EF4-FFF2-40B4-BE49-F238E27FC236}">
                <a16:creationId xmlns:a16="http://schemas.microsoft.com/office/drawing/2014/main" id="{BB0BA930-B0EF-47CE-BD25-2934A0B21EBF}"/>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grpSp>
        <p:nvGrpSpPr>
          <p:cNvPr id="10" name="Group 9">
            <a:extLst>
              <a:ext uri="{FF2B5EF4-FFF2-40B4-BE49-F238E27FC236}">
                <a16:creationId xmlns:a16="http://schemas.microsoft.com/office/drawing/2014/main" id="{5BFFAF6C-E531-4263-8B2F-5108DADF2807}"/>
              </a:ext>
            </a:extLst>
          </p:cNvPr>
          <p:cNvGrpSpPr/>
          <p:nvPr userDrawn="1"/>
        </p:nvGrpSpPr>
        <p:grpSpPr>
          <a:xfrm>
            <a:off x="8164512" y="4638675"/>
            <a:ext cx="760443" cy="463011"/>
            <a:chOff x="6630283" y="795070"/>
            <a:chExt cx="2056517" cy="1252151"/>
          </a:xfrm>
        </p:grpSpPr>
        <p:pic>
          <p:nvPicPr>
            <p:cNvPr id="11" name="Picture 10">
              <a:extLst>
                <a:ext uri="{FF2B5EF4-FFF2-40B4-BE49-F238E27FC236}">
                  <a16:creationId xmlns:a16="http://schemas.microsoft.com/office/drawing/2014/main" id="{DBCCE22E-B8DD-4202-B231-D694FC6E58E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2" name="TextBox 11">
              <a:extLst>
                <a:ext uri="{FF2B5EF4-FFF2-40B4-BE49-F238E27FC236}">
                  <a16:creationId xmlns:a16="http://schemas.microsoft.com/office/drawing/2014/main" id="{A0418CBC-F9C2-4E25-B898-AC26A9D6E395}"/>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3" name="TextBox 12">
              <a:extLst>
                <a:ext uri="{FF2B5EF4-FFF2-40B4-BE49-F238E27FC236}">
                  <a16:creationId xmlns:a16="http://schemas.microsoft.com/office/drawing/2014/main" id="{BAEDE521-8A7A-4F74-9337-2AAF56570CD1}"/>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spTree>
    <p:extLst>
      <p:ext uri="{BB962C8B-B14F-4D97-AF65-F5344CB8AC3E}">
        <p14:creationId xmlns:p14="http://schemas.microsoft.com/office/powerpoint/2010/main" val="376941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614362" y="1357310"/>
            <a:ext cx="8228883" cy="3098780"/>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4066057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dirty="0"/>
              <a:t>Click to edit Master title style</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4228695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dirty="0"/>
              <a:t>Click to edit Master title style</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
        <p:nvSpPr>
          <p:cNvPr id="13" name="Text Placeholder 2">
            <a:extLst>
              <a:ext uri="{FF2B5EF4-FFF2-40B4-BE49-F238E27FC236}">
                <a16:creationId xmlns:a16="http://schemas.microsoft.com/office/drawing/2014/main" id="{B02BA210-377F-40B6-BC83-21E5F682E6BA}"/>
              </a:ext>
            </a:extLst>
          </p:cNvPr>
          <p:cNvSpPr>
            <a:spLocks noGrp="1"/>
          </p:cNvSpPr>
          <p:nvPr>
            <p:ph type="body" idx="1"/>
          </p:nvPr>
        </p:nvSpPr>
        <p:spPr>
          <a:xfrm>
            <a:off x="467544" y="1132990"/>
            <a:ext cx="4040188"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7" name="Content Placeholder 3">
            <a:extLst>
              <a:ext uri="{FF2B5EF4-FFF2-40B4-BE49-F238E27FC236}">
                <a16:creationId xmlns:a16="http://schemas.microsoft.com/office/drawing/2014/main" id="{C228694F-11C9-4083-A0AB-0F2262CADE0C}"/>
              </a:ext>
            </a:extLst>
          </p:cNvPr>
          <p:cNvSpPr>
            <a:spLocks noGrp="1"/>
          </p:cNvSpPr>
          <p:nvPr>
            <p:ph sz="half" idx="2"/>
          </p:nvPr>
        </p:nvSpPr>
        <p:spPr>
          <a:xfrm>
            <a:off x="457200" y="1619676"/>
            <a:ext cx="4040188" cy="307147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EB188F0A-06CB-4C4E-BFA8-582E29129CD8}"/>
              </a:ext>
            </a:extLst>
          </p:cNvPr>
          <p:cNvSpPr>
            <a:spLocks noGrp="1"/>
          </p:cNvSpPr>
          <p:nvPr>
            <p:ph type="body" sz="quarter" idx="3"/>
          </p:nvPr>
        </p:nvSpPr>
        <p:spPr>
          <a:xfrm>
            <a:off x="4645026" y="1132990"/>
            <a:ext cx="4041775"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4" name="Content Placeholder 5">
            <a:extLst>
              <a:ext uri="{FF2B5EF4-FFF2-40B4-BE49-F238E27FC236}">
                <a16:creationId xmlns:a16="http://schemas.microsoft.com/office/drawing/2014/main" id="{40FDEFA2-BA6F-4322-B58B-B7A922CFAA3C}"/>
              </a:ext>
            </a:extLst>
          </p:cNvPr>
          <p:cNvSpPr>
            <a:spLocks noGrp="1"/>
          </p:cNvSpPr>
          <p:nvPr>
            <p:ph sz="quarter" idx="4"/>
          </p:nvPr>
        </p:nvSpPr>
        <p:spPr>
          <a:xfrm>
            <a:off x="4645026" y="1619676"/>
            <a:ext cx="4041775" cy="307147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5593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438007AB-9407-42C5-AF1D-FDCF3B49A2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B4832B80-8B2A-4954-A529-4265A63CAB4D}"/>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4">
            <a:extLst>
              <a:ext uri="{FF2B5EF4-FFF2-40B4-BE49-F238E27FC236}">
                <a16:creationId xmlns:a16="http://schemas.microsoft.com/office/drawing/2014/main" id="{736339CA-3043-4229-B59B-66EFA864600D}"/>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21" name="Group 20">
            <a:extLst>
              <a:ext uri="{FF2B5EF4-FFF2-40B4-BE49-F238E27FC236}">
                <a16:creationId xmlns:a16="http://schemas.microsoft.com/office/drawing/2014/main" id="{E5F24621-FF5E-4367-89ED-1FF4EF021AB5}"/>
              </a:ext>
            </a:extLst>
          </p:cNvPr>
          <p:cNvGrpSpPr/>
          <p:nvPr userDrawn="1"/>
        </p:nvGrpSpPr>
        <p:grpSpPr>
          <a:xfrm>
            <a:off x="8164512" y="4638675"/>
            <a:ext cx="760443" cy="463011"/>
            <a:chOff x="6630283" y="795070"/>
            <a:chExt cx="2056517" cy="1252151"/>
          </a:xfrm>
        </p:grpSpPr>
        <p:pic>
          <p:nvPicPr>
            <p:cNvPr id="22" name="Picture 21">
              <a:extLst>
                <a:ext uri="{FF2B5EF4-FFF2-40B4-BE49-F238E27FC236}">
                  <a16:creationId xmlns:a16="http://schemas.microsoft.com/office/drawing/2014/main" id="{A7E85232-B652-47BC-958F-0947FF5F82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3" name="TextBox 22">
              <a:extLst>
                <a:ext uri="{FF2B5EF4-FFF2-40B4-BE49-F238E27FC236}">
                  <a16:creationId xmlns:a16="http://schemas.microsoft.com/office/drawing/2014/main" id="{860AFD54-680E-4610-81B9-27342515F34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24" name="TextBox 23">
              <a:extLst>
                <a:ext uri="{FF2B5EF4-FFF2-40B4-BE49-F238E27FC236}">
                  <a16:creationId xmlns:a16="http://schemas.microsoft.com/office/drawing/2014/main" id="{BA419A9B-D55F-47E0-B812-995EF37E865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1" name="Straight Connector 10">
            <a:extLst>
              <a:ext uri="{FF2B5EF4-FFF2-40B4-BE49-F238E27FC236}">
                <a16:creationId xmlns:a16="http://schemas.microsoft.com/office/drawing/2014/main" id="{062A631C-B692-4940-9EA9-5F6D3B36DF0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5F11B3A8-69B0-4A8B-B70F-FBF8ABAD7464}"/>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280916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16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CBE319CE-C3E8-4959-82B4-EDCA67B60E60}"/>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187783" cy="779921"/>
          </a:xfrm>
        </p:spPr>
        <p:txBody>
          <a:bodyPr>
            <a:noAutofit/>
          </a:bodyPr>
          <a:lstStyle>
            <a:lvl1pPr algn="l">
              <a:defRPr sz="20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dirty="0"/>
              <a:t>Click to edit Master text styles</a:t>
            </a:r>
          </a:p>
        </p:txBody>
      </p:sp>
      <p:sp>
        <p:nvSpPr>
          <p:cNvPr id="19" name="Text Placeholder 18"/>
          <p:cNvSpPr>
            <a:spLocks noGrp="1"/>
          </p:cNvSpPr>
          <p:nvPr>
            <p:ph type="body" sz="quarter" idx="14"/>
          </p:nvPr>
        </p:nvSpPr>
        <p:spPr>
          <a:xfrm>
            <a:off x="3197225"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p>
        </p:txBody>
      </p:sp>
      <p:sp>
        <p:nvSpPr>
          <p:cNvPr id="21" name="Picture Placeholder 20"/>
          <p:cNvSpPr>
            <a:spLocks noGrp="1"/>
          </p:cNvSpPr>
          <p:nvPr>
            <p:ph type="pic" sz="quarter" idx="15"/>
          </p:nvPr>
        </p:nvSpPr>
        <p:spPr>
          <a:xfrm>
            <a:off x="3197226" y="1527048"/>
            <a:ext cx="1599890" cy="1329376"/>
          </a:xfrm>
        </p:spPr>
        <p:txBody>
          <a:bodyPr rtlCol="0" anchor="ctr">
            <a:noAutofit/>
          </a:bodyPr>
          <a:lstStyle>
            <a:lvl1pPr algn="ctr">
              <a:defRPr sz="900"/>
            </a:lvl1pPr>
          </a:lstStyle>
          <a:p>
            <a:pPr lvl="0"/>
            <a:r>
              <a:rPr lang="en-US" noProof="0" dirty="0"/>
              <a:t>Click icon to add picture</a:t>
            </a:r>
          </a:p>
        </p:txBody>
      </p:sp>
      <p:sp>
        <p:nvSpPr>
          <p:cNvPr id="22" name="Text Placeholder 18"/>
          <p:cNvSpPr>
            <a:spLocks noGrp="1"/>
          </p:cNvSpPr>
          <p:nvPr>
            <p:ph type="body" sz="quarter" idx="16"/>
          </p:nvPr>
        </p:nvSpPr>
        <p:spPr>
          <a:xfrm>
            <a:off x="3197225"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p>
        </p:txBody>
      </p:sp>
      <p:sp>
        <p:nvSpPr>
          <p:cNvPr id="29" name="Text Placeholder 18"/>
          <p:cNvSpPr>
            <a:spLocks noGrp="1"/>
          </p:cNvSpPr>
          <p:nvPr>
            <p:ph type="body" sz="quarter" idx="17"/>
          </p:nvPr>
        </p:nvSpPr>
        <p:spPr>
          <a:xfrm>
            <a:off x="7183768"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0" name="Picture Placeholder 20"/>
          <p:cNvSpPr>
            <a:spLocks noGrp="1"/>
          </p:cNvSpPr>
          <p:nvPr>
            <p:ph type="pic" sz="quarter" idx="18"/>
          </p:nvPr>
        </p:nvSpPr>
        <p:spPr>
          <a:xfrm>
            <a:off x="7183769"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1" name="Text Placeholder 18"/>
          <p:cNvSpPr>
            <a:spLocks noGrp="1"/>
          </p:cNvSpPr>
          <p:nvPr>
            <p:ph type="body" sz="quarter" idx="19"/>
          </p:nvPr>
        </p:nvSpPr>
        <p:spPr>
          <a:xfrm>
            <a:off x="7183768"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2" name="Text Placeholder 18"/>
          <p:cNvSpPr>
            <a:spLocks noGrp="1"/>
          </p:cNvSpPr>
          <p:nvPr>
            <p:ph type="body" sz="quarter" idx="20"/>
          </p:nvPr>
        </p:nvSpPr>
        <p:spPr>
          <a:xfrm>
            <a:off x="5188083"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p>
        </p:txBody>
      </p:sp>
      <p:sp>
        <p:nvSpPr>
          <p:cNvPr id="33" name="Picture Placeholder 20"/>
          <p:cNvSpPr>
            <a:spLocks noGrp="1"/>
          </p:cNvSpPr>
          <p:nvPr>
            <p:ph type="pic" sz="quarter" idx="21"/>
          </p:nvPr>
        </p:nvSpPr>
        <p:spPr>
          <a:xfrm>
            <a:off x="5188084"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4" name="Text Placeholder 18"/>
          <p:cNvSpPr>
            <a:spLocks noGrp="1"/>
          </p:cNvSpPr>
          <p:nvPr>
            <p:ph type="body" sz="quarter" idx="22"/>
          </p:nvPr>
        </p:nvSpPr>
        <p:spPr>
          <a:xfrm>
            <a:off x="5188083"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pic>
        <p:nvPicPr>
          <p:cNvPr id="38" name="Picture 7">
            <a:extLst>
              <a:ext uri="{FF2B5EF4-FFF2-40B4-BE49-F238E27FC236}">
                <a16:creationId xmlns:a16="http://schemas.microsoft.com/office/drawing/2014/main" id="{A1F7B16F-FA00-4CF8-85FF-23562FF8C5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id="{E7A3F6A3-4446-4B1D-8AE4-E339A1D12BF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41" name="Footer Placeholder 4">
            <a:extLst>
              <a:ext uri="{FF2B5EF4-FFF2-40B4-BE49-F238E27FC236}">
                <a16:creationId xmlns:a16="http://schemas.microsoft.com/office/drawing/2014/main" id="{86364F0F-A2BB-480B-88A7-F41748072267}"/>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43" name="Group 42">
            <a:extLst>
              <a:ext uri="{FF2B5EF4-FFF2-40B4-BE49-F238E27FC236}">
                <a16:creationId xmlns:a16="http://schemas.microsoft.com/office/drawing/2014/main" id="{355D75FA-CEFA-4526-B11A-E0FAA3B36686}"/>
              </a:ext>
            </a:extLst>
          </p:cNvPr>
          <p:cNvGrpSpPr/>
          <p:nvPr userDrawn="1"/>
        </p:nvGrpSpPr>
        <p:grpSpPr>
          <a:xfrm>
            <a:off x="8164512" y="4638675"/>
            <a:ext cx="760443" cy="463011"/>
            <a:chOff x="6630283" y="795070"/>
            <a:chExt cx="2056517" cy="1252151"/>
          </a:xfrm>
        </p:grpSpPr>
        <p:pic>
          <p:nvPicPr>
            <p:cNvPr id="44" name="Picture 43">
              <a:extLst>
                <a:ext uri="{FF2B5EF4-FFF2-40B4-BE49-F238E27FC236}">
                  <a16:creationId xmlns:a16="http://schemas.microsoft.com/office/drawing/2014/main" id="{E5251757-8055-4E8E-A601-736A653A366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5" name="TextBox 44">
              <a:extLst>
                <a:ext uri="{FF2B5EF4-FFF2-40B4-BE49-F238E27FC236}">
                  <a16:creationId xmlns:a16="http://schemas.microsoft.com/office/drawing/2014/main" id="{02CCE245-C580-41A4-8461-A65EB4A208F4}"/>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46" name="TextBox 45">
              <a:extLst>
                <a:ext uri="{FF2B5EF4-FFF2-40B4-BE49-F238E27FC236}">
                  <a16:creationId xmlns:a16="http://schemas.microsoft.com/office/drawing/2014/main" id="{459C2914-E6CC-4ADB-9AEF-D358FAF04227}"/>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23" name="Straight Connector 22">
            <a:extLst>
              <a:ext uri="{FF2B5EF4-FFF2-40B4-BE49-F238E27FC236}">
                <a16:creationId xmlns:a16="http://schemas.microsoft.com/office/drawing/2014/main" id="{E12DF30C-A907-46B6-9318-E82A75F471B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4" name="Slide Number Placeholder 5">
            <a:extLst>
              <a:ext uri="{FF2B5EF4-FFF2-40B4-BE49-F238E27FC236}">
                <a16:creationId xmlns:a16="http://schemas.microsoft.com/office/drawing/2014/main" id="{B6AD21BD-1F8B-4D6D-9EF7-775AF8162E34}"/>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1828050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D5359A-71C1-4F1C-B937-058A7F7778DA}"/>
              </a:ext>
            </a:extLst>
          </p:cNvPr>
          <p:cNvSpPr/>
          <p:nvPr/>
        </p:nvSpPr>
        <p:spPr>
          <a:xfrm>
            <a:off x="0" y="1531938"/>
            <a:ext cx="9144000" cy="287655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7327EDEA-85E0-43BD-98D1-4E2C554ABAE4}"/>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073153" cy="782327"/>
          </a:xfrm>
        </p:spPr>
        <p:txBody>
          <a:bodyPr>
            <a:noAutofit/>
          </a:bodyPr>
          <a:lstStyle>
            <a:lvl1pPr algn="l">
              <a:defRPr sz="3000" b="1" i="0" spc="20">
                <a:solidFill>
                  <a:srgbClr val="EC2227"/>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613647" y="1803660"/>
            <a:ext cx="3804608"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4914508" y="1803660"/>
            <a:ext cx="3836865"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7">
            <a:extLst>
              <a:ext uri="{FF2B5EF4-FFF2-40B4-BE49-F238E27FC236}">
                <a16:creationId xmlns:a16="http://schemas.microsoft.com/office/drawing/2014/main" id="{067910ED-D018-4319-88FD-DAB2B5D4BD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1B79FEF5-9CA3-4F0D-B630-32AFA2457A3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5" name="Footer Placeholder 4">
            <a:extLst>
              <a:ext uri="{FF2B5EF4-FFF2-40B4-BE49-F238E27FC236}">
                <a16:creationId xmlns:a16="http://schemas.microsoft.com/office/drawing/2014/main" id="{6C4765DB-7105-45CC-BD97-DDD21BCA1C4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27" name="Group 26">
            <a:extLst>
              <a:ext uri="{FF2B5EF4-FFF2-40B4-BE49-F238E27FC236}">
                <a16:creationId xmlns:a16="http://schemas.microsoft.com/office/drawing/2014/main" id="{6831D46F-B6B2-4EFF-AF90-10F02E8E906F}"/>
              </a:ext>
            </a:extLst>
          </p:cNvPr>
          <p:cNvGrpSpPr/>
          <p:nvPr userDrawn="1"/>
        </p:nvGrpSpPr>
        <p:grpSpPr>
          <a:xfrm>
            <a:off x="8164512" y="4638675"/>
            <a:ext cx="760443" cy="463011"/>
            <a:chOff x="6630283" y="795070"/>
            <a:chExt cx="2056517" cy="1252151"/>
          </a:xfrm>
        </p:grpSpPr>
        <p:pic>
          <p:nvPicPr>
            <p:cNvPr id="28" name="Picture 27">
              <a:extLst>
                <a:ext uri="{FF2B5EF4-FFF2-40B4-BE49-F238E27FC236}">
                  <a16:creationId xmlns:a16="http://schemas.microsoft.com/office/drawing/2014/main" id="{3BB4535E-33EE-46FE-B34A-E1CAE8458A8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9" name="TextBox 28">
              <a:extLst>
                <a:ext uri="{FF2B5EF4-FFF2-40B4-BE49-F238E27FC236}">
                  <a16:creationId xmlns:a16="http://schemas.microsoft.com/office/drawing/2014/main" id="{EDB2EFDB-762C-4AC2-821F-20E807C3237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30" name="TextBox 29">
              <a:extLst>
                <a:ext uri="{FF2B5EF4-FFF2-40B4-BE49-F238E27FC236}">
                  <a16:creationId xmlns:a16="http://schemas.microsoft.com/office/drawing/2014/main" id="{84317F32-CA1E-4F18-BB57-446E87F2ED6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6" name="Straight Connector 15">
            <a:extLst>
              <a:ext uri="{FF2B5EF4-FFF2-40B4-BE49-F238E27FC236}">
                <a16:creationId xmlns:a16="http://schemas.microsoft.com/office/drawing/2014/main" id="{C82F5FE4-1C10-46CE-B0E7-02E7A868578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a:extLst>
              <a:ext uri="{FF2B5EF4-FFF2-40B4-BE49-F238E27FC236}">
                <a16:creationId xmlns:a16="http://schemas.microsoft.com/office/drawing/2014/main" id="{CB6276D1-642D-4614-82A4-F43D106980CA}"/>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2024429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1C90A7-CCEE-4CD4-A796-FAE18E5706C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id="{734F8ABE-9AAD-4F94-B2B2-2FE8B41D284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a:extLst>
              <a:ext uri="{FF2B5EF4-FFF2-40B4-BE49-F238E27FC236}">
                <a16:creationId xmlns:a16="http://schemas.microsoft.com/office/drawing/2014/main" id="{2E3AFBDA-EF00-4D5A-B47F-2811257990CC}"/>
              </a:ext>
            </a:extLst>
          </p:cNvPr>
          <p:cNvSpPr>
            <a:spLocks noGrp="1"/>
          </p:cNvSpPr>
          <p:nvPr>
            <p:ph type="dt" sz="half" idx="2"/>
          </p:nvPr>
        </p:nvSpPr>
        <p:spPr>
          <a:xfrm>
            <a:off x="457200" y="44370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000000"/>
                </a:solidFill>
                <a:cs typeface="Arial" panose="020B0604020202020204" pitchFamily="34" charset="0"/>
              </a:defRPr>
            </a:lvl1pPr>
          </a:lstStyle>
          <a:p>
            <a:fld id="{7CE3BD8C-C39F-4FFF-9CD5-05E4806DBFF3}" type="datetime1">
              <a:rPr lang="en-US" altLang="en-US" smtClean="0"/>
              <a:t>11/17/2021</a:t>
            </a:fld>
            <a:endParaRPr lang="en-US" altLang="en-US"/>
          </a:p>
        </p:txBody>
      </p:sp>
      <p:sp>
        <p:nvSpPr>
          <p:cNvPr id="5" name="Footer Placeholder 4">
            <a:extLst>
              <a:ext uri="{FF2B5EF4-FFF2-40B4-BE49-F238E27FC236}">
                <a16:creationId xmlns:a16="http://schemas.microsoft.com/office/drawing/2014/main" id="{B9753632-C492-4515-B901-41AFB25873CC}"/>
              </a:ext>
            </a:extLst>
          </p:cNvPr>
          <p:cNvSpPr>
            <a:spLocks noGrp="1"/>
          </p:cNvSpPr>
          <p:nvPr>
            <p:ph type="ftr" sz="quarter" idx="3"/>
          </p:nvPr>
        </p:nvSpPr>
        <p:spPr>
          <a:xfrm>
            <a:off x="1200150" y="4792663"/>
            <a:ext cx="4530725" cy="158750"/>
          </a:xfrm>
          <a:prstGeom prst="rect">
            <a:avLst/>
          </a:prstGeom>
        </p:spPr>
        <p:txBody>
          <a:bodyPr vert="horz" wrap="square" lIns="0" tIns="0" rIns="0" bIns="0" numCol="1" anchor="b" anchorCtr="0" compatLnSpc="1">
            <a:prstTxWarp prst="textNoShape">
              <a:avLst/>
            </a:prstTxWarp>
          </a:bodyPr>
          <a:lstStyle>
            <a:lvl1pPr>
              <a:defRPr sz="500">
                <a:solidFill>
                  <a:srgbClr val="747679"/>
                </a:solidFill>
                <a:cs typeface="Arial" panose="020B0604020202020204" pitchFamily="34" charset="0"/>
              </a:defRPr>
            </a:lvl1pPr>
          </a:lstStyle>
          <a:p>
            <a:r>
              <a:rPr lang="en-US" b="1"/>
              <a:t>© 2019 Health Level Seven ® International. Licensed under Creative Commons Attribution 4.0 International HL7, Health Level Seven, FHIR and the FHIR flame logo are registered trademarks of Health Level Seven International. Reg. U.S. TM Office.</a:t>
            </a:r>
            <a:endParaRPr lang="en-US" b="1" dirty="0"/>
          </a:p>
        </p:txBody>
      </p:sp>
      <p:sp>
        <p:nvSpPr>
          <p:cNvPr id="6" name="Slide Number Placeholder 5">
            <a:extLst>
              <a:ext uri="{FF2B5EF4-FFF2-40B4-BE49-F238E27FC236}">
                <a16:creationId xmlns:a16="http://schemas.microsoft.com/office/drawing/2014/main" id="{F71A2006-CD71-435D-B767-98CFF7C45BE9}"/>
              </a:ext>
            </a:extLst>
          </p:cNvPr>
          <p:cNvSpPr>
            <a:spLocks noGrp="1"/>
          </p:cNvSpPr>
          <p:nvPr>
            <p:ph type="sldNum" sz="quarter" idx="4"/>
          </p:nvPr>
        </p:nvSpPr>
        <p:spPr>
          <a:xfrm>
            <a:off x="8480425" y="4792663"/>
            <a:ext cx="271463" cy="158750"/>
          </a:xfrm>
          <a:prstGeom prst="rect">
            <a:avLst/>
          </a:prstGeom>
        </p:spPr>
        <p:txBody>
          <a:bodyPr vert="horz" wrap="square" lIns="0" tIns="0" rIns="0" bIns="0" numCol="1" anchor="b" anchorCtr="0" compatLnSpc="1">
            <a:prstTxWarp prst="textNoShape">
              <a:avLst/>
            </a:prstTxWarp>
          </a:bodyPr>
          <a:lstStyle>
            <a:lvl1pPr algn="ctr">
              <a:defRPr sz="700">
                <a:cs typeface="Arial" panose="020B0604020202020204" pitchFamily="34" charset="0"/>
              </a:defRPr>
            </a:lvl1pPr>
          </a:lstStyle>
          <a:p>
            <a:fld id="{1D7CB6CA-6139-4024-BF52-A3AF11B6BCF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6" r:id="rId3"/>
    <p:sldLayoutId id="2147483699" r:id="rId4"/>
    <p:sldLayoutId id="2147483700" r:id="rId5"/>
    <p:sldLayoutId id="2147483690" r:id="rId6"/>
    <p:sldLayoutId id="2147483691" r:id="rId7"/>
    <p:sldLayoutId id="2147483685" r:id="rId8"/>
    <p:sldLayoutId id="2147483684" r:id="rId9"/>
    <p:sldLayoutId id="2147483687" r:id="rId10"/>
    <p:sldLayoutId id="2147483688" r:id="rId11"/>
    <p:sldLayoutId id="2147483689" r:id="rId12"/>
    <p:sldLayoutId id="2147483701" r:id="rId13"/>
    <p:sldLayoutId id="2147483702" r:id="rId14"/>
    <p:sldLayoutId id="2147483703" r:id="rId15"/>
  </p:sldLayoutIdLst>
  <p:hf hdr="0" dt="0"/>
  <p:txStyles>
    <p:titleStyle>
      <a:lvl1pPr algn="ctr" defTabSz="457200" rtl="0" eaLnBrk="1" fontAlgn="base" hangingPunct="1">
        <a:spcBef>
          <a:spcPct val="0"/>
        </a:spcBef>
        <a:spcAft>
          <a:spcPct val="0"/>
        </a:spcAft>
        <a:defRPr sz="4400" kern="1200">
          <a:solidFill>
            <a:schemeClr val="tx1"/>
          </a:solidFill>
          <a:latin typeface="Arial"/>
          <a:ea typeface="ヒラギノ角ゴ Pro W3" pitchFamily="-126" charset="-128"/>
          <a:cs typeface="Arial"/>
        </a:defRPr>
      </a:lvl1pPr>
      <a:lvl2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2pPr>
      <a:lvl3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3pPr>
      <a:lvl4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4pPr>
      <a:lvl5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5pPr>
      <a:lvl6pPr marL="4572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6pPr>
      <a:lvl7pPr marL="9144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7pPr>
      <a:lvl8pPr marL="13716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8pPr>
      <a:lvl9pPr marL="18288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9pPr>
    </p:titleStyle>
    <p:body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HL7 RIM +</a:t>
            </a:r>
            <a:br>
              <a:rPr lang="en-AU" dirty="0"/>
            </a:br>
            <a:r>
              <a:rPr lang="en-AU" dirty="0"/>
              <a:t>Introduction to FHIR</a:t>
            </a:r>
          </a:p>
        </p:txBody>
      </p:sp>
      <p:sp>
        <p:nvSpPr>
          <p:cNvPr id="4" name="Text Placeholder 3">
            <a:extLst>
              <a:ext uri="{FF2B5EF4-FFF2-40B4-BE49-F238E27FC236}">
                <a16:creationId xmlns:a16="http://schemas.microsoft.com/office/drawing/2014/main" id="{F1438005-B271-470F-85C6-E24D04DB6AB7}"/>
              </a:ext>
            </a:extLst>
          </p:cNvPr>
          <p:cNvSpPr>
            <a:spLocks noGrp="1"/>
          </p:cNvSpPr>
          <p:nvPr>
            <p:ph type="body" sz="quarter" idx="10"/>
          </p:nvPr>
        </p:nvSpPr>
        <p:spPr/>
        <p:txBody>
          <a:bodyPr/>
          <a:lstStyle/>
          <a:p>
            <a:r>
              <a:rPr lang="en-CA" dirty="0"/>
              <a:t>November 18, 2021</a:t>
            </a:r>
          </a:p>
          <a:p>
            <a:r>
              <a:rPr lang="en-CA" dirty="0"/>
              <a:t>Lloyd McKenzie</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4">
            <a:extLst>
              <a:ext uri="{FF2B5EF4-FFF2-40B4-BE49-F238E27FC236}">
                <a16:creationId xmlns:a16="http://schemas.microsoft.com/office/drawing/2014/main" id="{3DDB8208-77F6-4977-8942-15573147FFBD}"/>
              </a:ext>
            </a:extLst>
          </p:cNvPr>
          <p:cNvSpPr>
            <a:spLocks noGrp="1"/>
          </p:cNvSpPr>
          <p:nvPr>
            <p:ph type="dt" sz="quarter" idx="10"/>
          </p:nvPr>
        </p:nvSpPr>
        <p:spPr/>
        <p:txBody>
          <a:bodyPr/>
          <a:lstStyle/>
          <a:p>
            <a:pPr>
              <a:defRPr/>
            </a:pPr>
            <a:r>
              <a:rPr lang="en-US"/>
              <a:t>November 2018</a:t>
            </a:r>
          </a:p>
        </p:txBody>
      </p:sp>
      <p:sp>
        <p:nvSpPr>
          <p:cNvPr id="46083" name="Slide Number Placeholder 5">
            <a:extLst>
              <a:ext uri="{FF2B5EF4-FFF2-40B4-BE49-F238E27FC236}">
                <a16:creationId xmlns:a16="http://schemas.microsoft.com/office/drawing/2014/main" id="{544029F4-B50C-4292-B082-532D35E899C3}"/>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3000"/>
              </a:lnSpc>
              <a:spcBef>
                <a:spcPct val="50000"/>
              </a:spcBef>
              <a:buChar char="•"/>
              <a:defRPr sz="2100">
                <a:solidFill>
                  <a:schemeClr val="tx1"/>
                </a:solidFill>
                <a:latin typeface="Times New Roman" panose="02020603050405020304" pitchFamily="18" charset="0"/>
                <a:cs typeface="Arial" panose="020B0604020202020204" pitchFamily="34" charset="0"/>
              </a:defRPr>
            </a:lvl1pPr>
            <a:lvl2pPr marL="557213" indent="-214313">
              <a:lnSpc>
                <a:spcPct val="88000"/>
              </a:lnSpc>
              <a:spcBef>
                <a:spcPct val="20000"/>
              </a:spcBef>
              <a:buChar char="–"/>
              <a:defRPr sz="1800">
                <a:solidFill>
                  <a:schemeClr val="tx1"/>
                </a:solidFill>
                <a:latin typeface="Times New Roman" panose="02020603050405020304" pitchFamily="18" charset="0"/>
                <a:cs typeface="Arial" panose="020B0604020202020204" pitchFamily="34" charset="0"/>
              </a:defRPr>
            </a:lvl2pPr>
            <a:lvl3pPr marL="857250" indent="-171450">
              <a:spcBef>
                <a:spcPct val="20000"/>
              </a:spcBef>
              <a:buChar char="•"/>
              <a:defRPr sz="1500">
                <a:solidFill>
                  <a:schemeClr val="tx1"/>
                </a:solidFill>
                <a:latin typeface="Times New Roman" panose="02020603050405020304" pitchFamily="18" charset="0"/>
                <a:cs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1543050" indent="-17145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fld id="{EE71ABDC-C964-495E-9D57-4BF31A9D8397}" type="slidenum">
              <a:rPr lang="en-US" altLang="en-US" sz="1050"/>
              <a:pPr>
                <a:lnSpc>
                  <a:spcPct val="100000"/>
                </a:lnSpc>
                <a:spcBef>
                  <a:spcPct val="0"/>
                </a:spcBef>
                <a:buFontTx/>
                <a:buNone/>
              </a:pPr>
              <a:t>10</a:t>
            </a:fld>
            <a:endParaRPr lang="en-US" altLang="en-US" sz="1050"/>
          </a:p>
        </p:txBody>
      </p:sp>
      <p:sp>
        <p:nvSpPr>
          <p:cNvPr id="16" name="Footer Placeholder 6">
            <a:extLst>
              <a:ext uri="{FF2B5EF4-FFF2-40B4-BE49-F238E27FC236}">
                <a16:creationId xmlns:a16="http://schemas.microsoft.com/office/drawing/2014/main" id="{5140D403-AD1C-46E0-8EFE-B43888EDB076}"/>
              </a:ext>
            </a:extLst>
          </p:cNvPr>
          <p:cNvSpPr>
            <a:spLocks noGrp="1"/>
          </p:cNvSpPr>
          <p:nvPr>
            <p:ph type="ftr" sz="quarter" idx="12"/>
          </p:nvPr>
        </p:nvSpPr>
        <p:spPr/>
        <p:txBody>
          <a:bodyPr/>
          <a:lstStyle/>
          <a:p>
            <a:pPr>
              <a:defRPr/>
            </a:pPr>
            <a:r>
              <a:rPr lang="en-US"/>
              <a:t>© 2018,  HL7 Int'l</a:t>
            </a:r>
          </a:p>
        </p:txBody>
      </p:sp>
      <p:sp>
        <p:nvSpPr>
          <p:cNvPr id="46085" name="Rectangle 2">
            <a:extLst>
              <a:ext uri="{FF2B5EF4-FFF2-40B4-BE49-F238E27FC236}">
                <a16:creationId xmlns:a16="http://schemas.microsoft.com/office/drawing/2014/main" id="{0FA51030-8193-4B68-8817-E182D9926487}"/>
              </a:ext>
            </a:extLst>
          </p:cNvPr>
          <p:cNvSpPr>
            <a:spLocks noGrp="1" noChangeArrowheads="1"/>
          </p:cNvSpPr>
          <p:nvPr>
            <p:ph type="title"/>
          </p:nvPr>
        </p:nvSpPr>
        <p:spPr>
          <a:xfrm>
            <a:off x="1143000" y="0"/>
            <a:ext cx="6343650" cy="465535"/>
          </a:xfrm>
        </p:spPr>
        <p:txBody>
          <a:bodyPr/>
          <a:lstStyle/>
          <a:p>
            <a:r>
              <a:rPr lang="en-US" altLang="en-US" sz="2400" dirty="0"/>
              <a:t>Associations between Roles and Entities</a:t>
            </a:r>
          </a:p>
        </p:txBody>
      </p:sp>
      <p:sp>
        <p:nvSpPr>
          <p:cNvPr id="46086" name="Rectangle 3">
            <a:extLst>
              <a:ext uri="{FF2B5EF4-FFF2-40B4-BE49-F238E27FC236}">
                <a16:creationId xmlns:a16="http://schemas.microsoft.com/office/drawing/2014/main" id="{EAEE24C0-692D-427F-BA98-8ECB3DE853A8}"/>
              </a:ext>
            </a:extLst>
          </p:cNvPr>
          <p:cNvSpPr>
            <a:spLocks noChangeArrowheads="1"/>
          </p:cNvSpPr>
          <p:nvPr/>
        </p:nvSpPr>
        <p:spPr bwMode="auto">
          <a:xfrm>
            <a:off x="1574181" y="2836813"/>
            <a:ext cx="1039067" cy="461665"/>
          </a:xfrm>
          <a:prstGeom prst="rect">
            <a:avLst/>
          </a:prstGeom>
          <a:solidFill>
            <a:srgbClr val="FFFF00"/>
          </a:solidFill>
          <a:ln w="3175">
            <a:solidFill>
              <a:schemeClr val="bg2"/>
            </a:solidFill>
            <a:miter lim="800000"/>
            <a:headEnd/>
            <a:tailEnd/>
          </a:ln>
        </p:spPr>
        <p:txBody>
          <a:bodyPr wrap="none"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2400" dirty="0">
                <a:solidFill>
                  <a:schemeClr val="tx2">
                    <a:lumMod val="60000"/>
                    <a:lumOff val="40000"/>
                  </a:schemeClr>
                </a:solidFill>
              </a:rPr>
              <a:t>Doctor</a:t>
            </a:r>
          </a:p>
        </p:txBody>
      </p:sp>
      <p:sp>
        <p:nvSpPr>
          <p:cNvPr id="46087" name="Rectangle 4">
            <a:extLst>
              <a:ext uri="{FF2B5EF4-FFF2-40B4-BE49-F238E27FC236}">
                <a16:creationId xmlns:a16="http://schemas.microsoft.com/office/drawing/2014/main" id="{7F8C689F-8F4B-4152-9A2B-8FF4BA2EC5C8}"/>
              </a:ext>
            </a:extLst>
          </p:cNvPr>
          <p:cNvSpPr>
            <a:spLocks noChangeArrowheads="1"/>
          </p:cNvSpPr>
          <p:nvPr/>
        </p:nvSpPr>
        <p:spPr bwMode="auto">
          <a:xfrm>
            <a:off x="6717292" y="2890392"/>
            <a:ext cx="1037465" cy="461665"/>
          </a:xfrm>
          <a:prstGeom prst="rect">
            <a:avLst/>
          </a:prstGeom>
          <a:solidFill>
            <a:srgbClr val="FFFF00"/>
          </a:solidFill>
          <a:ln w="3175">
            <a:solidFill>
              <a:schemeClr val="bg2"/>
            </a:solidFill>
            <a:miter lim="800000"/>
            <a:headEnd/>
            <a:tailEnd/>
          </a:ln>
        </p:spPr>
        <p:txBody>
          <a:bodyPr wrap="none"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2400">
                <a:solidFill>
                  <a:schemeClr val="tx2">
                    <a:lumMod val="60000"/>
                    <a:lumOff val="40000"/>
                  </a:schemeClr>
                </a:solidFill>
              </a:rPr>
              <a:t>Patient</a:t>
            </a:r>
            <a:endParaRPr lang="en-US" altLang="en-US" sz="1800">
              <a:solidFill>
                <a:schemeClr val="tx2">
                  <a:lumMod val="60000"/>
                  <a:lumOff val="40000"/>
                </a:schemeClr>
              </a:solidFill>
            </a:endParaRPr>
          </a:p>
        </p:txBody>
      </p:sp>
      <p:sp>
        <p:nvSpPr>
          <p:cNvPr id="46088" name="Text Box 5">
            <a:extLst>
              <a:ext uri="{FF2B5EF4-FFF2-40B4-BE49-F238E27FC236}">
                <a16:creationId xmlns:a16="http://schemas.microsoft.com/office/drawing/2014/main" id="{89657FCE-5B58-42CC-A69B-9ED3A2695E77}"/>
              </a:ext>
            </a:extLst>
          </p:cNvPr>
          <p:cNvSpPr txBox="1">
            <a:spLocks noChangeArrowheads="1"/>
          </p:cNvSpPr>
          <p:nvPr/>
        </p:nvSpPr>
        <p:spPr bwMode="auto">
          <a:xfrm>
            <a:off x="1263917" y="937053"/>
            <a:ext cx="1553630" cy="830997"/>
          </a:xfrm>
          <a:prstGeom prst="rect">
            <a:avLst/>
          </a:prstGeom>
          <a:solidFill>
            <a:srgbClr val="66FF66"/>
          </a:solidFill>
          <a:ln w="3175">
            <a:solidFill>
              <a:schemeClr val="bg2"/>
            </a:solidFill>
            <a:miter lim="800000"/>
            <a:headEnd/>
            <a:tailEnd/>
          </a:ln>
        </p:spPr>
        <p:txBody>
          <a:bodyPr wrap="none"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2400">
                <a:solidFill>
                  <a:schemeClr val="accent1"/>
                </a:solidFill>
              </a:rPr>
              <a:t>Downtown</a:t>
            </a:r>
          </a:p>
          <a:p>
            <a:pPr algn="ctr">
              <a:lnSpc>
                <a:spcPct val="100000"/>
              </a:lnSpc>
              <a:spcBef>
                <a:spcPct val="0"/>
              </a:spcBef>
              <a:buFontTx/>
              <a:buNone/>
            </a:pPr>
            <a:r>
              <a:rPr lang="en-US" altLang="en-US" sz="2400">
                <a:solidFill>
                  <a:schemeClr val="accent1"/>
                </a:solidFill>
              </a:rPr>
              <a:t>Hospital</a:t>
            </a:r>
            <a:endParaRPr lang="en-US" altLang="en-US" sz="1800">
              <a:solidFill>
                <a:schemeClr val="accent1"/>
              </a:solidFill>
            </a:endParaRPr>
          </a:p>
        </p:txBody>
      </p:sp>
      <p:sp>
        <p:nvSpPr>
          <p:cNvPr id="46089" name="Text Box 6">
            <a:extLst>
              <a:ext uri="{FF2B5EF4-FFF2-40B4-BE49-F238E27FC236}">
                <a16:creationId xmlns:a16="http://schemas.microsoft.com/office/drawing/2014/main" id="{296CDD65-9533-4ABA-B40F-9E933981BE90}"/>
              </a:ext>
            </a:extLst>
          </p:cNvPr>
          <p:cNvSpPr txBox="1">
            <a:spLocks noChangeArrowheads="1"/>
          </p:cNvSpPr>
          <p:nvPr/>
        </p:nvSpPr>
        <p:spPr bwMode="auto">
          <a:xfrm>
            <a:off x="6642497" y="807156"/>
            <a:ext cx="1198959" cy="1200329"/>
          </a:xfrm>
          <a:prstGeom prst="rect">
            <a:avLst/>
          </a:prstGeom>
          <a:solidFill>
            <a:srgbClr val="66FF66"/>
          </a:solidFill>
          <a:ln w="3175">
            <a:solidFill>
              <a:schemeClr val="bg2"/>
            </a:solidFill>
            <a:miter lim="800000"/>
            <a:headEnd/>
            <a:tailEnd/>
          </a:ln>
        </p:spPr>
        <p:txBody>
          <a:bodyPr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2400">
                <a:solidFill>
                  <a:schemeClr val="accent1"/>
                </a:solidFill>
              </a:rPr>
              <a:t>Uptown </a:t>
            </a:r>
          </a:p>
          <a:p>
            <a:pPr algn="ctr">
              <a:lnSpc>
                <a:spcPct val="100000"/>
              </a:lnSpc>
              <a:spcBef>
                <a:spcPct val="0"/>
              </a:spcBef>
              <a:buFontTx/>
              <a:buNone/>
            </a:pPr>
            <a:r>
              <a:rPr lang="en-US" altLang="en-US" sz="2400">
                <a:solidFill>
                  <a:schemeClr val="accent1"/>
                </a:solidFill>
              </a:rPr>
              <a:t>Hospital</a:t>
            </a:r>
            <a:endParaRPr lang="en-US" altLang="en-US" sz="1800">
              <a:solidFill>
                <a:schemeClr val="accent1"/>
              </a:solidFill>
            </a:endParaRPr>
          </a:p>
        </p:txBody>
      </p:sp>
      <p:pic>
        <p:nvPicPr>
          <p:cNvPr id="46090" name="Object 2">
            <a:extLst>
              <a:ext uri="{FF2B5EF4-FFF2-40B4-BE49-F238E27FC236}">
                <a16:creationId xmlns:a16="http://schemas.microsoft.com/office/drawing/2014/main" id="{7B36BA5E-27A9-4379-8694-7112EFAC5EE5}"/>
              </a:ext>
            </a:extLst>
          </p:cNvPr>
          <p:cNvPicPr>
            <a:picLocks noChangeAspect="1" noChangeArrowheads="1"/>
          </p:cNvPicPr>
          <p:nvPr/>
        </p:nvPicPr>
        <p:blipFill>
          <a:blip r:embed="rId3">
            <a:lum bright="20000"/>
            <a:extLst>
              <a:ext uri="{28A0092B-C50C-407E-A947-70E740481C1C}">
                <a14:useLocalDpi xmlns:a14="http://schemas.microsoft.com/office/drawing/2010/main" val="0"/>
              </a:ext>
            </a:extLst>
          </a:blip>
          <a:srcRect l="18332" t="18945" r="18332" b="16238"/>
          <a:stretch>
            <a:fillRect/>
          </a:stretch>
        </p:blipFill>
        <p:spPr bwMode="auto">
          <a:xfrm>
            <a:off x="3395663" y="2284810"/>
            <a:ext cx="2343150" cy="2321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091" name="Rectangle 8">
            <a:extLst>
              <a:ext uri="{FF2B5EF4-FFF2-40B4-BE49-F238E27FC236}">
                <a16:creationId xmlns:a16="http://schemas.microsoft.com/office/drawing/2014/main" id="{DAFF805E-9EFE-406C-8DE7-AAE9B391A56D}"/>
              </a:ext>
            </a:extLst>
          </p:cNvPr>
          <p:cNvSpPr>
            <a:spLocks noChangeArrowheads="1"/>
          </p:cNvSpPr>
          <p:nvPr/>
        </p:nvSpPr>
        <p:spPr bwMode="auto">
          <a:xfrm>
            <a:off x="4001678" y="2156967"/>
            <a:ext cx="1406154" cy="461665"/>
          </a:xfrm>
          <a:prstGeom prst="rect">
            <a:avLst/>
          </a:prstGeom>
          <a:solidFill>
            <a:srgbClr val="66FF66"/>
          </a:solidFill>
          <a:ln w="3175">
            <a:solidFill>
              <a:schemeClr val="bg2"/>
            </a:solidFill>
            <a:miter lim="800000"/>
            <a:headEnd/>
            <a:tailEnd/>
          </a:ln>
        </p:spPr>
        <p:txBody>
          <a:bodyPr wrap="none"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2400">
                <a:solidFill>
                  <a:schemeClr val="accent1"/>
                </a:solidFill>
              </a:rPr>
              <a:t>Joe Smith</a:t>
            </a:r>
            <a:endParaRPr lang="en-US" altLang="en-US" sz="1800">
              <a:solidFill>
                <a:schemeClr val="accent1"/>
              </a:solidFill>
            </a:endParaRPr>
          </a:p>
        </p:txBody>
      </p:sp>
      <p:sp>
        <p:nvSpPr>
          <p:cNvPr id="46092" name="AutoShape 9">
            <a:extLst>
              <a:ext uri="{FF2B5EF4-FFF2-40B4-BE49-F238E27FC236}">
                <a16:creationId xmlns:a16="http://schemas.microsoft.com/office/drawing/2014/main" id="{8FAD6158-049C-4002-B7A1-00DC7A70EAA8}"/>
              </a:ext>
            </a:extLst>
          </p:cNvPr>
          <p:cNvSpPr>
            <a:spLocks noChangeArrowheads="1"/>
          </p:cNvSpPr>
          <p:nvPr/>
        </p:nvSpPr>
        <p:spPr bwMode="auto">
          <a:xfrm rot="1786205">
            <a:off x="2226469" y="3414594"/>
            <a:ext cx="1169194" cy="733663"/>
          </a:xfrm>
          <a:prstGeom prst="leftArrow">
            <a:avLst>
              <a:gd name="adj1" fmla="val 50000"/>
              <a:gd name="adj2" fmla="val 47212"/>
            </a:avLst>
          </a:prstGeom>
          <a:solidFill>
            <a:srgbClr val="FFFFFF"/>
          </a:solidFill>
          <a:ln w="3175">
            <a:solidFill>
              <a:schemeClr val="tx1"/>
            </a:solidFill>
            <a:miter lim="800000"/>
            <a:headEnd/>
            <a:tailEnd/>
          </a:ln>
        </p:spPr>
        <p:txBody>
          <a:bodyPr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1800">
                <a:solidFill>
                  <a:schemeClr val="accent1"/>
                </a:solidFill>
              </a:rPr>
              <a:t>Plays</a:t>
            </a:r>
          </a:p>
        </p:txBody>
      </p:sp>
      <p:sp>
        <p:nvSpPr>
          <p:cNvPr id="46093" name="AutoShape 10">
            <a:extLst>
              <a:ext uri="{FF2B5EF4-FFF2-40B4-BE49-F238E27FC236}">
                <a16:creationId xmlns:a16="http://schemas.microsoft.com/office/drawing/2014/main" id="{BB676A2B-D21A-4267-85C6-CDD3026A5010}"/>
              </a:ext>
            </a:extLst>
          </p:cNvPr>
          <p:cNvSpPr>
            <a:spLocks noChangeArrowheads="1"/>
          </p:cNvSpPr>
          <p:nvPr/>
        </p:nvSpPr>
        <p:spPr bwMode="auto">
          <a:xfrm rot="-1380786">
            <a:off x="5781675" y="3414594"/>
            <a:ext cx="1229916" cy="733663"/>
          </a:xfrm>
          <a:prstGeom prst="rightArrow">
            <a:avLst>
              <a:gd name="adj1" fmla="val 50000"/>
              <a:gd name="adj2" fmla="val 49663"/>
            </a:avLst>
          </a:prstGeom>
          <a:solidFill>
            <a:srgbClr val="FFFFFF"/>
          </a:solidFill>
          <a:ln w="3175">
            <a:solidFill>
              <a:schemeClr val="tx1"/>
            </a:solidFill>
            <a:miter lim="800000"/>
            <a:headEnd/>
            <a:tailEnd/>
          </a:ln>
        </p:spPr>
        <p:txBody>
          <a:bodyPr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1800">
                <a:solidFill>
                  <a:schemeClr val="accent1"/>
                </a:solidFill>
              </a:rPr>
              <a:t>Plays</a:t>
            </a:r>
          </a:p>
        </p:txBody>
      </p:sp>
      <p:sp>
        <p:nvSpPr>
          <p:cNvPr id="46094" name="AutoShape 11">
            <a:extLst>
              <a:ext uri="{FF2B5EF4-FFF2-40B4-BE49-F238E27FC236}">
                <a16:creationId xmlns:a16="http://schemas.microsoft.com/office/drawing/2014/main" id="{A4F892DF-9495-44EF-AE44-452F22F88231}"/>
              </a:ext>
            </a:extLst>
          </p:cNvPr>
          <p:cNvSpPr>
            <a:spLocks noChangeArrowheads="1"/>
          </p:cNvSpPr>
          <p:nvPr/>
        </p:nvSpPr>
        <p:spPr bwMode="auto">
          <a:xfrm>
            <a:off x="1232432" y="1890504"/>
            <a:ext cx="1754191" cy="733842"/>
          </a:xfrm>
          <a:prstGeom prst="upArrow">
            <a:avLst>
              <a:gd name="adj1" fmla="val 50000"/>
              <a:gd name="adj2" fmla="val 25000"/>
            </a:avLst>
          </a:prstGeom>
          <a:solidFill>
            <a:srgbClr val="FFFFFF"/>
          </a:solidFill>
          <a:ln w="3175">
            <a:solidFill>
              <a:schemeClr val="tx1"/>
            </a:solidFill>
            <a:miter lim="800000"/>
            <a:headEnd/>
            <a:tailEnd/>
          </a:ln>
        </p:spPr>
        <p:txBody>
          <a:bodyPr wrap="square"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1800" dirty="0">
                <a:solidFill>
                  <a:schemeClr val="accent1"/>
                </a:solidFill>
              </a:rPr>
              <a:t>Scoped</a:t>
            </a:r>
          </a:p>
          <a:p>
            <a:pPr algn="ctr">
              <a:lnSpc>
                <a:spcPct val="100000"/>
              </a:lnSpc>
              <a:spcBef>
                <a:spcPct val="0"/>
              </a:spcBef>
              <a:buFontTx/>
              <a:buNone/>
            </a:pPr>
            <a:r>
              <a:rPr lang="en-US" altLang="en-US" sz="1800" dirty="0">
                <a:solidFill>
                  <a:schemeClr val="accent1"/>
                </a:solidFill>
              </a:rPr>
              <a:t>By</a:t>
            </a:r>
          </a:p>
        </p:txBody>
      </p:sp>
      <p:sp>
        <p:nvSpPr>
          <p:cNvPr id="46095" name="AutoShape 12">
            <a:extLst>
              <a:ext uri="{FF2B5EF4-FFF2-40B4-BE49-F238E27FC236}">
                <a16:creationId xmlns:a16="http://schemas.microsoft.com/office/drawing/2014/main" id="{ECCBA9C0-0163-472C-8096-1AEBEBDCEFB9}"/>
              </a:ext>
            </a:extLst>
          </p:cNvPr>
          <p:cNvSpPr>
            <a:spLocks noChangeArrowheads="1"/>
          </p:cNvSpPr>
          <p:nvPr/>
        </p:nvSpPr>
        <p:spPr bwMode="auto">
          <a:xfrm>
            <a:off x="6396633" y="2004804"/>
            <a:ext cx="1793658" cy="733842"/>
          </a:xfrm>
          <a:prstGeom prst="upArrow">
            <a:avLst>
              <a:gd name="adj1" fmla="val 50000"/>
              <a:gd name="adj2" fmla="val 25000"/>
            </a:avLst>
          </a:prstGeom>
          <a:solidFill>
            <a:srgbClr val="FFFFFF"/>
          </a:solidFill>
          <a:ln w="3175">
            <a:solidFill>
              <a:schemeClr val="tx1"/>
            </a:solidFill>
            <a:miter lim="800000"/>
            <a:headEnd/>
            <a:tailEnd/>
          </a:ln>
        </p:spPr>
        <p:txBody>
          <a:bodyPr wrap="square"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1800">
                <a:solidFill>
                  <a:schemeClr val="accent1"/>
                </a:solidFill>
              </a:rPr>
              <a:t>Scoped</a:t>
            </a:r>
          </a:p>
          <a:p>
            <a:pPr algn="ctr">
              <a:lnSpc>
                <a:spcPct val="100000"/>
              </a:lnSpc>
              <a:spcBef>
                <a:spcPct val="0"/>
              </a:spcBef>
              <a:buFontTx/>
              <a:buNone/>
            </a:pPr>
            <a:r>
              <a:rPr lang="en-US" altLang="en-US" sz="1800">
                <a:solidFill>
                  <a:schemeClr val="accent1"/>
                </a:solidFill>
              </a:rPr>
              <a:t>By</a:t>
            </a:r>
          </a:p>
        </p:txBody>
      </p:sp>
      <p:sp>
        <p:nvSpPr>
          <p:cNvPr id="46096" name="Text Box 13">
            <a:extLst>
              <a:ext uri="{FF2B5EF4-FFF2-40B4-BE49-F238E27FC236}">
                <a16:creationId xmlns:a16="http://schemas.microsoft.com/office/drawing/2014/main" id="{B7BC3B7B-C234-4A7D-9325-74830E19BF85}"/>
              </a:ext>
            </a:extLst>
          </p:cNvPr>
          <p:cNvSpPr txBox="1">
            <a:spLocks noChangeArrowheads="1"/>
          </p:cNvSpPr>
          <p:nvPr/>
        </p:nvSpPr>
        <p:spPr bwMode="auto">
          <a:xfrm>
            <a:off x="3908136" y="132873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endParaRPr lang="en-US" altLang="en-US" sz="1800">
              <a:solidFill>
                <a:schemeClr val="bg2"/>
              </a:solidFill>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F66E267-CBE0-4852-BD59-6B11DABA2444}"/>
              </a:ext>
            </a:extLst>
          </p:cNvPr>
          <p:cNvSpPr>
            <a:spLocks noGrp="1"/>
          </p:cNvSpPr>
          <p:nvPr>
            <p:ph type="title"/>
          </p:nvPr>
        </p:nvSpPr>
        <p:spPr/>
        <p:txBody>
          <a:bodyPr/>
          <a:lstStyle/>
          <a:p>
            <a:r>
              <a:rPr lang="en-CA" dirty="0"/>
              <a:t>FHIR</a:t>
            </a:r>
          </a:p>
        </p:txBody>
      </p:sp>
      <p:sp>
        <p:nvSpPr>
          <p:cNvPr id="6" name="Footer Placeholder 5">
            <a:extLst>
              <a:ext uri="{FF2B5EF4-FFF2-40B4-BE49-F238E27FC236}">
                <a16:creationId xmlns:a16="http://schemas.microsoft.com/office/drawing/2014/main" id="{5D390CE4-037E-4F73-BB3F-02FFF21A52AD}"/>
              </a:ext>
            </a:extLst>
          </p:cNvPr>
          <p:cNvSpPr>
            <a:spLocks noGrp="1"/>
          </p:cNvSpPr>
          <p:nvPr>
            <p:ph type="ftr" sz="quarter" idx="10"/>
          </p:nvPr>
        </p:nvSpPr>
        <p:spPr/>
        <p:txBody>
          <a:bodyPr/>
          <a:lstStyle/>
          <a:p>
            <a:pPr>
              <a:defRPr/>
            </a:pPr>
            <a:r>
              <a:rPr lang="en-US"/>
              <a:t>© 2018,  HL7 Int’l</a:t>
            </a:r>
          </a:p>
        </p:txBody>
      </p:sp>
      <p:sp>
        <p:nvSpPr>
          <p:cNvPr id="5" name="Slide Number Placeholder 4">
            <a:extLst>
              <a:ext uri="{FF2B5EF4-FFF2-40B4-BE49-F238E27FC236}">
                <a16:creationId xmlns:a16="http://schemas.microsoft.com/office/drawing/2014/main" id="{1F440FF7-1152-425E-A462-043D62561D70}"/>
              </a:ext>
            </a:extLst>
          </p:cNvPr>
          <p:cNvSpPr>
            <a:spLocks noGrp="1"/>
          </p:cNvSpPr>
          <p:nvPr>
            <p:ph type="sldNum" sz="quarter" idx="11"/>
          </p:nvPr>
        </p:nvSpPr>
        <p:spPr/>
        <p:txBody>
          <a:bodyPr/>
          <a:lstStyle/>
          <a:p>
            <a:fld id="{025DE3B7-1C77-4EAD-BC26-8EA91AFC8713}" type="slidenum">
              <a:rPr lang="en-US" altLang="en-US" smtClean="0"/>
              <a:pPr/>
              <a:t>11</a:t>
            </a:fld>
            <a:endParaRPr lang="en-US" altLang="en-US"/>
          </a:p>
        </p:txBody>
      </p:sp>
    </p:spTree>
    <p:extLst>
      <p:ext uri="{BB962C8B-B14F-4D97-AF65-F5344CB8AC3E}">
        <p14:creationId xmlns:p14="http://schemas.microsoft.com/office/powerpoint/2010/main" val="1342615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Complexity Model</a:t>
            </a:r>
          </a:p>
        </p:txBody>
      </p:sp>
      <p:sp>
        <p:nvSpPr>
          <p:cNvPr id="26" name="Slide Number Placeholder 3">
            <a:extLst>
              <a:ext uri="{FF2B5EF4-FFF2-40B4-BE49-F238E27FC236}">
                <a16:creationId xmlns:a16="http://schemas.microsoft.com/office/drawing/2014/main" id="{1592FBEF-C97C-41EE-B092-3E3916F77ECA}"/>
              </a:ext>
            </a:extLst>
          </p:cNvPr>
          <p:cNvSpPr>
            <a:spLocks noGrp="1"/>
          </p:cNvSpPr>
          <p:nvPr>
            <p:ph type="sldNum" sz="quarter" idx="11"/>
          </p:nvPr>
        </p:nvSpPr>
        <p:spPr/>
        <p:txBody>
          <a:bodyPr/>
          <a:lstStyle/>
          <a:p>
            <a:fld id="{5CC3E5C4-3E2B-40F1-9F2B-C46CEB0C88DF}" type="slidenum">
              <a:rPr lang="en-CA" smtClean="0"/>
              <a:pPr/>
              <a:t>12</a:t>
            </a:fld>
            <a:endParaRPr lang="en-CA" dirty="0"/>
          </a:p>
        </p:txBody>
      </p:sp>
      <p:cxnSp>
        <p:nvCxnSpPr>
          <p:cNvPr id="5" name="Straight Connector 4"/>
          <p:cNvCxnSpPr/>
          <p:nvPr/>
        </p:nvCxnSpPr>
        <p:spPr>
          <a:xfrm>
            <a:off x="2000250" y="1314450"/>
            <a:ext cx="0" cy="314325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000250" y="4457700"/>
            <a:ext cx="497205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777537" y="2678326"/>
            <a:ext cx="180844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100" dirty="0"/>
              <a:t>Difficulty (log)</a:t>
            </a:r>
          </a:p>
        </p:txBody>
      </p:sp>
      <p:sp>
        <p:nvSpPr>
          <p:cNvPr id="29702" name="TextBox 10"/>
          <p:cNvSpPr txBox="1">
            <a:spLocks noChangeArrowheads="1"/>
          </p:cNvSpPr>
          <p:nvPr/>
        </p:nvSpPr>
        <p:spPr bwMode="auto">
          <a:xfrm>
            <a:off x="3086100" y="4572001"/>
            <a:ext cx="209704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100" dirty="0"/>
              <a:t>Semantic Depth</a:t>
            </a:r>
          </a:p>
        </p:txBody>
      </p:sp>
      <p:sp>
        <p:nvSpPr>
          <p:cNvPr id="12" name="Oval 11"/>
          <p:cNvSpPr/>
          <p:nvPr/>
        </p:nvSpPr>
        <p:spPr>
          <a:xfrm>
            <a:off x="2114550" y="3743325"/>
            <a:ext cx="914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100" dirty="0"/>
              <a:t>HTTP / HTML</a:t>
            </a:r>
          </a:p>
        </p:txBody>
      </p:sp>
      <p:sp>
        <p:nvSpPr>
          <p:cNvPr id="13" name="Oval 12"/>
          <p:cNvSpPr/>
          <p:nvPr/>
        </p:nvSpPr>
        <p:spPr>
          <a:xfrm>
            <a:off x="2343150" y="2700338"/>
            <a:ext cx="6858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100" dirty="0"/>
              <a:t>XML</a:t>
            </a:r>
          </a:p>
        </p:txBody>
      </p:sp>
      <p:sp>
        <p:nvSpPr>
          <p:cNvPr id="14" name="Oval 13"/>
          <p:cNvSpPr/>
          <p:nvPr/>
        </p:nvSpPr>
        <p:spPr>
          <a:xfrm>
            <a:off x="2571750" y="1828801"/>
            <a:ext cx="685800" cy="422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100" dirty="0"/>
              <a:t>WS</a:t>
            </a:r>
          </a:p>
        </p:txBody>
      </p:sp>
      <p:sp>
        <p:nvSpPr>
          <p:cNvPr id="15" name="Oval 14"/>
          <p:cNvSpPr/>
          <p:nvPr/>
        </p:nvSpPr>
        <p:spPr>
          <a:xfrm>
            <a:off x="3886200" y="3429000"/>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100" dirty="0"/>
              <a:t>HL7 v2</a:t>
            </a:r>
          </a:p>
        </p:txBody>
      </p:sp>
      <p:sp>
        <p:nvSpPr>
          <p:cNvPr id="16" name="Oval 15"/>
          <p:cNvSpPr/>
          <p:nvPr/>
        </p:nvSpPr>
        <p:spPr>
          <a:xfrm>
            <a:off x="6229350" y="114300"/>
            <a:ext cx="10287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100" dirty="0"/>
              <a:t>Snomed</a:t>
            </a:r>
            <a:endParaRPr lang="en-AU" sz="1200" dirty="0"/>
          </a:p>
        </p:txBody>
      </p:sp>
      <p:cxnSp>
        <p:nvCxnSpPr>
          <p:cNvPr id="18" name="Straight Arrow Connector 17"/>
          <p:cNvCxnSpPr/>
          <p:nvPr/>
        </p:nvCxnSpPr>
        <p:spPr>
          <a:xfrm flipV="1">
            <a:off x="7258050" y="57150"/>
            <a:ext cx="114300" cy="5715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914900" y="2450306"/>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100" dirty="0"/>
              <a:t>CDA</a:t>
            </a:r>
          </a:p>
        </p:txBody>
      </p:sp>
      <p:sp>
        <p:nvSpPr>
          <p:cNvPr id="21" name="Oval 20"/>
          <p:cNvSpPr/>
          <p:nvPr/>
        </p:nvSpPr>
        <p:spPr>
          <a:xfrm>
            <a:off x="5815013" y="850106"/>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100" dirty="0"/>
              <a:t> HL7 V3</a:t>
            </a:r>
          </a:p>
        </p:txBody>
      </p:sp>
      <p:sp>
        <p:nvSpPr>
          <p:cNvPr id="22" name="Oval 21"/>
          <p:cNvSpPr/>
          <p:nvPr/>
        </p:nvSpPr>
        <p:spPr>
          <a:xfrm>
            <a:off x="5657850" y="1683544"/>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100" dirty="0"/>
              <a:t>openEHR</a:t>
            </a:r>
          </a:p>
        </p:txBody>
      </p:sp>
      <p:cxnSp>
        <p:nvCxnSpPr>
          <p:cNvPr id="24" name="Straight Arrow Connector 23"/>
          <p:cNvCxnSpPr/>
          <p:nvPr/>
        </p:nvCxnSpPr>
        <p:spPr>
          <a:xfrm>
            <a:off x="5760132" y="3111810"/>
            <a:ext cx="728663" cy="62865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46186" y="3273829"/>
            <a:ext cx="774571" cy="369332"/>
          </a:xfrm>
          <a:prstGeom prst="rect">
            <a:avLst/>
          </a:prstGeom>
          <a:noFill/>
        </p:spPr>
        <p:txBody>
          <a:bodyPr wrap="none">
            <a:spAutoFit/>
          </a:bodyPr>
          <a:lstStyle/>
          <a:p>
            <a:pPr>
              <a:defRPr/>
            </a:pPr>
            <a:r>
              <a:rPr lang="en-AU" dirty="0">
                <a:latin typeface="Arial" charset="0"/>
                <a:cs typeface="Arial" charset="0"/>
              </a:rPr>
              <a:t>How?</a:t>
            </a:r>
          </a:p>
        </p:txBody>
      </p:sp>
      <p:sp>
        <p:nvSpPr>
          <p:cNvPr id="19" name="Oval 18"/>
          <p:cNvSpPr/>
          <p:nvPr/>
        </p:nvSpPr>
        <p:spPr>
          <a:xfrm>
            <a:off x="1657350" y="4257675"/>
            <a:ext cx="6858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Text</a:t>
            </a:r>
          </a:p>
        </p:txBody>
      </p:sp>
      <p:sp>
        <p:nvSpPr>
          <p:cNvPr id="23" name="Oval 22"/>
          <p:cNvSpPr/>
          <p:nvPr/>
        </p:nvSpPr>
        <p:spPr>
          <a:xfrm>
            <a:off x="6732240" y="3867894"/>
            <a:ext cx="800100" cy="40005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solidFill>
                  <a:schemeClr val="tx1"/>
                </a:solidFill>
              </a:rPr>
              <a:t>???</a:t>
            </a:r>
          </a:p>
        </p:txBody>
      </p:sp>
    </p:spTree>
    <p:extLst>
      <p:ext uri="{BB962C8B-B14F-4D97-AF65-F5344CB8AC3E}">
        <p14:creationId xmlns:p14="http://schemas.microsoft.com/office/powerpoint/2010/main" val="16420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Goals of FHIR</a:t>
            </a:r>
            <a:endParaRPr lang="en-CA" dirty="0"/>
          </a:p>
        </p:txBody>
      </p:sp>
      <p:sp>
        <p:nvSpPr>
          <p:cNvPr id="4" name="Content Placeholder 3"/>
          <p:cNvSpPr>
            <a:spLocks noGrp="1"/>
          </p:cNvSpPr>
          <p:nvPr>
            <p:ph type="body" sz="quarter" idx="13"/>
          </p:nvPr>
        </p:nvSpPr>
        <p:spPr/>
        <p:txBody>
          <a:bodyPr/>
          <a:lstStyle/>
          <a:p>
            <a:pPr lvl="0"/>
            <a:r>
              <a:rPr lang="en-US" b="1" dirty="0"/>
              <a:t>Implementer Focus</a:t>
            </a:r>
          </a:p>
          <a:p>
            <a:pPr lvl="0"/>
            <a:r>
              <a:rPr lang="en-US" dirty="0"/>
              <a:t>Target the </a:t>
            </a:r>
            <a:r>
              <a:rPr lang="en-US" b="1" dirty="0"/>
              <a:t>80%</a:t>
            </a:r>
            <a:r>
              <a:rPr lang="en-US" dirty="0"/>
              <a:t> (common stuff)</a:t>
            </a:r>
            <a:endParaRPr lang="en-US" b="1" dirty="0"/>
          </a:p>
          <a:p>
            <a:r>
              <a:rPr lang="en-US" dirty="0"/>
              <a:t>Use today’s </a:t>
            </a:r>
            <a:r>
              <a:rPr lang="en-US" b="1" dirty="0"/>
              <a:t>web technologies</a:t>
            </a:r>
          </a:p>
          <a:p>
            <a:r>
              <a:rPr lang="en-US" dirty="0"/>
              <a:t>Support </a:t>
            </a:r>
            <a:r>
              <a:rPr lang="en-US" b="1" dirty="0"/>
              <a:t>human readability</a:t>
            </a:r>
            <a:endParaRPr lang="en-US" dirty="0"/>
          </a:p>
          <a:p>
            <a:r>
              <a:rPr lang="en-US" dirty="0"/>
              <a:t>Paradigm</a:t>
            </a:r>
            <a:r>
              <a:rPr lang="en-US" b="1" dirty="0"/>
              <a:t> </a:t>
            </a:r>
            <a:r>
              <a:rPr lang="en-US" b="0" dirty="0"/>
              <a:t>&amp; architecturally </a:t>
            </a:r>
            <a:r>
              <a:rPr lang="en-US" b="1" dirty="0"/>
              <a:t>agnostic</a:t>
            </a:r>
          </a:p>
          <a:p>
            <a:r>
              <a:rPr lang="en-US" b="1" dirty="0"/>
              <a:t>Open Source</a:t>
            </a:r>
          </a:p>
          <a:p>
            <a:pPr>
              <a:buNone/>
            </a:pPr>
            <a:endParaRPr lang="en-US" b="0" dirty="0"/>
          </a:p>
        </p:txBody>
      </p:sp>
      <p:sp>
        <p:nvSpPr>
          <p:cNvPr id="6" name="Slide Number Placeholder 3">
            <a:extLst>
              <a:ext uri="{FF2B5EF4-FFF2-40B4-BE49-F238E27FC236}">
                <a16:creationId xmlns:a16="http://schemas.microsoft.com/office/drawing/2014/main" id="{B266EE50-0A43-43CC-B986-AC93816B13FD}"/>
              </a:ext>
            </a:extLst>
          </p:cNvPr>
          <p:cNvSpPr>
            <a:spLocks noGrp="1"/>
          </p:cNvSpPr>
          <p:nvPr>
            <p:ph type="sldNum" sz="quarter" idx="11"/>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1763149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Implementer</a:t>
            </a:r>
            <a:r>
              <a:rPr lang="en-US" baseline="0" dirty="0"/>
              <a:t> Focus</a:t>
            </a:r>
            <a:endParaRPr lang="en-CA" dirty="0"/>
          </a:p>
        </p:txBody>
      </p:sp>
      <p:sp>
        <p:nvSpPr>
          <p:cNvPr id="3" name="Content Placeholder 2"/>
          <p:cNvSpPr>
            <a:spLocks noGrp="1"/>
          </p:cNvSpPr>
          <p:nvPr>
            <p:ph type="body" sz="quarter" idx="13"/>
          </p:nvPr>
        </p:nvSpPr>
        <p:spPr/>
        <p:txBody>
          <a:bodyPr/>
          <a:lstStyle/>
          <a:p>
            <a:r>
              <a:rPr lang="en-US" sz="2400" dirty="0"/>
              <a:t>Specification is written for one target audience… Implementers</a:t>
            </a:r>
          </a:p>
          <a:p>
            <a:pPr lvl="1"/>
            <a:r>
              <a:rPr lang="en-US" sz="1800" dirty="0"/>
              <a:t>Rationale, modeling approaches, etc. kept elsewhere</a:t>
            </a:r>
          </a:p>
          <a:p>
            <a:pPr lvl="1"/>
            <a:r>
              <a:rPr lang="en-US" sz="1800" dirty="0"/>
              <a:t>Make the resources </a:t>
            </a:r>
            <a:r>
              <a:rPr lang="en-US" sz="1800" b="1" dirty="0"/>
              <a:t>simple</a:t>
            </a:r>
            <a:r>
              <a:rPr lang="en-US" sz="1800" dirty="0"/>
              <a:t> and easy to understand and use</a:t>
            </a:r>
          </a:p>
          <a:p>
            <a:pPr lvl="1"/>
            <a:r>
              <a:rPr lang="en-US" sz="1800" dirty="0"/>
              <a:t>Multiple Implementation tools to help get you started from day 1</a:t>
            </a:r>
          </a:p>
          <a:p>
            <a:pPr lvl="2"/>
            <a:r>
              <a:rPr lang="en-US" sz="1500" dirty="0"/>
              <a:t>Publicly available test servers</a:t>
            </a:r>
          </a:p>
          <a:p>
            <a:pPr lvl="2"/>
            <a:r>
              <a:rPr lang="en-US" sz="1500" dirty="0"/>
              <a:t>Starter APIs published with spec</a:t>
            </a:r>
          </a:p>
          <a:p>
            <a:pPr lvl="3"/>
            <a:r>
              <a:rPr lang="en-US" sz="1350" dirty="0"/>
              <a:t>C#, Java, Pascal, ObjectiveC, Javascript</a:t>
            </a:r>
          </a:p>
          <a:p>
            <a:pPr lvl="1"/>
            <a:r>
              <a:rPr lang="en-US" sz="1800" dirty="0">
                <a:sym typeface="Wingdings" pitchFamily="2" charset="2"/>
              </a:rPr>
              <a:t>Lots and lots of examples (and they’re valid too)</a:t>
            </a:r>
            <a:endParaRPr lang="en-US" sz="1800" dirty="0"/>
          </a:p>
          <a:p>
            <a:pPr lvl="0">
              <a:buNone/>
            </a:pPr>
            <a:endParaRPr lang="en-US" sz="180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14</a:t>
            </a:fld>
            <a:endParaRPr lang="en-CA" dirty="0"/>
          </a:p>
        </p:txBody>
      </p:sp>
    </p:spTree>
    <p:extLst>
      <p:ext uri="{BB962C8B-B14F-4D97-AF65-F5344CB8AC3E}">
        <p14:creationId xmlns:p14="http://schemas.microsoft.com/office/powerpoint/2010/main" val="726755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a:t>
            </a:r>
            <a:r>
              <a:rPr lang="en-US" baseline="0" dirty="0"/>
              <a:t> the 80%</a:t>
            </a:r>
            <a:endParaRPr lang="en-CA" dirty="0"/>
          </a:p>
        </p:txBody>
      </p:sp>
      <p:sp>
        <p:nvSpPr>
          <p:cNvPr id="3" name="Content Placeholder 2"/>
          <p:cNvSpPr>
            <a:spLocks noGrp="1"/>
          </p:cNvSpPr>
          <p:nvPr>
            <p:ph type="body" sz="quarter" idx="13"/>
          </p:nvPr>
        </p:nvSpPr>
        <p:spPr/>
        <p:txBody>
          <a:bodyPr/>
          <a:lstStyle/>
          <a:p>
            <a:r>
              <a:rPr lang="en-US" dirty="0"/>
              <a:t>Focus on scenarios that the implementers ask for</a:t>
            </a:r>
          </a:p>
          <a:p>
            <a:r>
              <a:rPr lang="en-US" dirty="0"/>
              <a:t>Decision to include content into the core specification:</a:t>
            </a:r>
          </a:p>
          <a:p>
            <a:pPr lvl="1"/>
            <a:r>
              <a:rPr lang="en-US" dirty="0"/>
              <a:t>“We only include data elements if we are confident that most normal implementations using that resource will make use of the element” (80% rule)</a:t>
            </a:r>
          </a:p>
          <a:p>
            <a:r>
              <a:rPr lang="en-US" dirty="0"/>
              <a:t>Other content is included through creation of Profiles and extensions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15</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Example: HL7 v3 </a:t>
            </a:r>
            <a:r>
              <a:rPr lang="en-US" sz="2400" b="1" dirty="0"/>
              <a:t>Address</a:t>
            </a:r>
            <a:endParaRPr lang="en-CA" sz="2400" i="1" dirty="0"/>
          </a:p>
        </p:txBody>
      </p:sp>
      <p:sp>
        <p:nvSpPr>
          <p:cNvPr id="5" name="Content Placeholder 4"/>
          <p:cNvSpPr>
            <a:spLocks noGrp="1"/>
          </p:cNvSpPr>
          <p:nvPr>
            <p:ph type="body" sz="quarter" idx="13"/>
          </p:nvPr>
        </p:nvSpPr>
        <p:spPr/>
        <p:txBody>
          <a:bodyPr>
            <a:normAutofit fontScale="70000" lnSpcReduction="20000"/>
          </a:bodyPr>
          <a:lstStyle/>
          <a:p>
            <a:r>
              <a:rPr lang="en-US" dirty="0"/>
              <a:t>isNotOrdered, updateMode, flavorId, nullFlavor, controlAct root &amp; extension, validTime low and high, useable </a:t>
            </a:r>
            <a:r>
              <a:rPr lang="en-US" b="1" dirty="0"/>
              <a:t>period</a:t>
            </a:r>
            <a:r>
              <a:rPr lang="en-US" dirty="0"/>
              <a:t> (low, high) (GTS – no room on the slide), </a:t>
            </a:r>
            <a:r>
              <a:rPr lang="en-US" b="1" dirty="0"/>
              <a:t>use</a:t>
            </a:r>
          </a:p>
          <a:p>
            <a:pPr lvl="1"/>
            <a:r>
              <a:rPr lang="en-US" b="1" dirty="0"/>
              <a:t>home</a:t>
            </a:r>
            <a:r>
              <a:rPr lang="en-US" dirty="0"/>
              <a:t>, primary home, vacation home, </a:t>
            </a:r>
            <a:r>
              <a:rPr lang="en-US" b="1" dirty="0"/>
              <a:t>work</a:t>
            </a:r>
            <a:r>
              <a:rPr lang="en-US" dirty="0"/>
              <a:t>place, direct, public, bad, physical, postal, </a:t>
            </a:r>
            <a:r>
              <a:rPr lang="en-US" b="1" dirty="0"/>
              <a:t>temp</a:t>
            </a:r>
            <a:r>
              <a:rPr lang="en-US" dirty="0"/>
              <a:t>orary, alphabetic, ideographic, syllabic, search, soundex, phonetic, old</a:t>
            </a:r>
          </a:p>
          <a:p>
            <a:r>
              <a:rPr lang="en-US" dirty="0"/>
              <a:t>0..* parts, each with:text</a:t>
            </a:r>
          </a:p>
          <a:p>
            <a:pPr lvl="1"/>
            <a:r>
              <a:rPr lang="en-US" dirty="0"/>
              <a:t>value, code, code system, code system name, code system version, language, type:</a:t>
            </a:r>
          </a:p>
          <a:p>
            <a:pPr lvl="2"/>
            <a:r>
              <a:rPr lang="en-US" dirty="0"/>
              <a:t>address </a:t>
            </a:r>
            <a:r>
              <a:rPr lang="en-US" b="1" dirty="0"/>
              <a:t>line</a:t>
            </a:r>
            <a:r>
              <a:rPr lang="en-US" dirty="0"/>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t>, county or parish, municipality</a:t>
            </a:r>
            <a:r>
              <a:rPr lang="en-US" b="1" dirty="0"/>
              <a:t>city</a:t>
            </a:r>
            <a:r>
              <a:rPr lang="en-US" dirty="0"/>
              <a:t>, delimiter, post box, precinct, </a:t>
            </a:r>
            <a:br>
              <a:rPr lang="en-US" dirty="0"/>
            </a:br>
            <a:r>
              <a:rPr lang="en-US" b="1" dirty="0"/>
              <a:t>state</a:t>
            </a:r>
            <a:r>
              <a:rPr lang="en-US" dirty="0"/>
              <a:t> or province, postal code</a:t>
            </a:r>
            <a:r>
              <a:rPr lang="en-US" b="1" dirty="0"/>
              <a:t>zip</a:t>
            </a:r>
            <a:r>
              <a:rPr lang="en-US" dirty="0"/>
              <a:t>, delivery point identifier</a:t>
            </a:r>
          </a:p>
        </p:txBody>
      </p:sp>
      <p:sp>
        <p:nvSpPr>
          <p:cNvPr id="9" name="Slide Number Placeholder 3">
            <a:extLst>
              <a:ext uri="{FF2B5EF4-FFF2-40B4-BE49-F238E27FC236}">
                <a16:creationId xmlns:a16="http://schemas.microsoft.com/office/drawing/2014/main" id="{1169BA99-BF5E-41AF-ADD2-86B38BF1B8B6}"/>
              </a:ext>
            </a:extLst>
          </p:cNvPr>
          <p:cNvSpPr>
            <a:spLocks noGrp="1"/>
          </p:cNvSpPr>
          <p:nvPr>
            <p:ph type="sldNum" sz="quarter" idx="11"/>
          </p:nvPr>
        </p:nvSpPr>
        <p:spPr/>
        <p:txBody>
          <a:bodyPr/>
          <a:lstStyle/>
          <a:p>
            <a:fld id="{5CC3E5C4-3E2B-40F1-9F2B-C46CEB0C88DF}" type="slidenum">
              <a:rPr lang="en-CA" smtClean="0"/>
              <a:pPr/>
              <a:t>16</a:t>
            </a:fld>
            <a:endParaRPr lang="en-CA" dirty="0"/>
          </a:p>
        </p:txBody>
      </p:sp>
    </p:spTree>
    <p:extLst>
      <p:ext uri="{BB962C8B-B14F-4D97-AF65-F5344CB8AC3E}">
        <p14:creationId xmlns:p14="http://schemas.microsoft.com/office/powerpoint/2010/main" val="1135061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Example: FHIR </a:t>
            </a:r>
            <a:r>
              <a:rPr lang="en-US" sz="2400" b="1" dirty="0"/>
              <a:t>Address</a:t>
            </a:r>
            <a:endParaRPr lang="en-CA" sz="2400" b="1" dirty="0"/>
          </a:p>
        </p:txBody>
      </p:sp>
      <p:sp>
        <p:nvSpPr>
          <p:cNvPr id="5" name="Content Placeholder 4"/>
          <p:cNvSpPr>
            <a:spLocks noGrp="1"/>
          </p:cNvSpPr>
          <p:nvPr>
            <p:ph type="body" sz="quarter" idx="13"/>
          </p:nvPr>
        </p:nvSpPr>
        <p:spPr/>
        <p:txBody>
          <a:bodyPr>
            <a:normAutofit fontScale="70000" lnSpcReduction="20000"/>
          </a:bodyPr>
          <a:lstStyle/>
          <a:p>
            <a:r>
              <a:rPr lang="en-US" dirty="0">
                <a:solidFill>
                  <a:srgbClr val="FF0000"/>
                </a:solidFill>
              </a:rPr>
              <a:t>isNotOrdered, updateMode, flavorId, nullFlavor, controlAct root &amp; extension, validTime low and high, useable </a:t>
            </a:r>
            <a:r>
              <a:rPr lang="en-US" b="1" dirty="0"/>
              <a:t>period</a:t>
            </a:r>
            <a:r>
              <a:rPr lang="en-US" dirty="0"/>
              <a:t> (low, high)</a:t>
            </a:r>
            <a:r>
              <a:rPr lang="en-US" dirty="0">
                <a:solidFill>
                  <a:srgbClr val="FF0000"/>
                </a:solidFill>
              </a:rPr>
              <a:t> (GTS – no room on the slide), </a:t>
            </a:r>
            <a:r>
              <a:rPr lang="en-US" b="1" dirty="0"/>
              <a:t>use</a:t>
            </a:r>
          </a:p>
          <a:p>
            <a:pPr lvl="1"/>
            <a:r>
              <a:rPr lang="en-US" b="1" dirty="0"/>
              <a:t>home</a:t>
            </a:r>
            <a:r>
              <a:rPr lang="en-US" dirty="0">
                <a:solidFill>
                  <a:srgbClr val="FF0000"/>
                </a:solidFill>
              </a:rPr>
              <a:t>, primary home, vacation home, </a:t>
            </a:r>
            <a:r>
              <a:rPr lang="en-US" b="1" dirty="0"/>
              <a:t>work</a:t>
            </a:r>
            <a:r>
              <a:rPr lang="en-US" dirty="0">
                <a:solidFill>
                  <a:srgbClr val="FF0000"/>
                </a:solidFill>
              </a:rPr>
              <a:t>place, direct, public, bad, physical, postal, </a:t>
            </a:r>
            <a:r>
              <a:rPr lang="en-US" b="1" dirty="0"/>
              <a:t>temp</a:t>
            </a:r>
            <a:r>
              <a:rPr lang="en-US" dirty="0">
                <a:solidFill>
                  <a:srgbClr val="FF0000"/>
                </a:solidFill>
              </a:rPr>
              <a:t>orary, alphabetic, ideographic, syllabic, search, soundex, phonetic, </a:t>
            </a:r>
            <a:r>
              <a:rPr lang="en-US" dirty="0"/>
              <a:t>old</a:t>
            </a:r>
          </a:p>
          <a:p>
            <a:r>
              <a:rPr lang="en-US" dirty="0">
                <a:solidFill>
                  <a:srgbClr val="FF0000"/>
                </a:solidFill>
              </a:rPr>
              <a:t>0..* parts, each with:</a:t>
            </a:r>
            <a:r>
              <a:rPr lang="en-US" dirty="0"/>
              <a:t>text</a:t>
            </a:r>
          </a:p>
          <a:p>
            <a:pPr lvl="1"/>
            <a:r>
              <a:rPr lang="en-US" dirty="0">
                <a:solidFill>
                  <a:srgbClr val="FF0000"/>
                </a:solidFill>
              </a:rPr>
              <a:t>value, code, code system, code system name, code system version, language, type:</a:t>
            </a:r>
          </a:p>
          <a:p>
            <a:pPr lvl="2"/>
            <a:r>
              <a:rPr lang="en-US" dirty="0">
                <a:solidFill>
                  <a:srgbClr val="FF0000"/>
                </a:solidFill>
              </a:rPr>
              <a:t>address </a:t>
            </a:r>
            <a:r>
              <a:rPr lang="en-US" b="1" dirty="0"/>
              <a:t>line</a:t>
            </a:r>
            <a:r>
              <a:rPr lang="en-US"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solidFill>
                  <a:srgbClr val="FF0000"/>
                </a:solidFill>
              </a:rPr>
              <a:t>, county or parish, municipality</a:t>
            </a:r>
            <a:r>
              <a:rPr lang="en-US" b="1" dirty="0"/>
              <a:t>city</a:t>
            </a:r>
            <a:r>
              <a:rPr lang="en-US" dirty="0">
                <a:solidFill>
                  <a:srgbClr val="FF0000"/>
                </a:solidFill>
              </a:rPr>
              <a:t>, delimiter, post box, precinct, </a:t>
            </a:r>
            <a:br>
              <a:rPr lang="en-US" dirty="0">
                <a:solidFill>
                  <a:srgbClr val="FF0000"/>
                </a:solidFill>
              </a:rPr>
            </a:br>
            <a:r>
              <a:rPr lang="en-US" b="1" dirty="0"/>
              <a:t>state</a:t>
            </a:r>
            <a:r>
              <a:rPr lang="en-US" dirty="0">
                <a:solidFill>
                  <a:srgbClr val="FF0000"/>
                </a:solidFill>
              </a:rPr>
              <a:t> or province, postal code</a:t>
            </a:r>
            <a:r>
              <a:rPr lang="en-US" b="1" dirty="0"/>
              <a:t>zip</a:t>
            </a:r>
            <a:r>
              <a:rPr lang="en-US" dirty="0">
                <a:solidFill>
                  <a:srgbClr val="FF0000"/>
                </a:solidFill>
              </a:rPr>
              <a:t>, delivery point identifier</a:t>
            </a:r>
          </a:p>
        </p:txBody>
      </p:sp>
      <p:sp>
        <p:nvSpPr>
          <p:cNvPr id="6" name="Slide Number Placeholder 3">
            <a:extLst>
              <a:ext uri="{FF2B5EF4-FFF2-40B4-BE49-F238E27FC236}">
                <a16:creationId xmlns:a16="http://schemas.microsoft.com/office/drawing/2014/main" id="{37E439BE-15B0-44D8-A8FA-B6B4A0E75108}"/>
              </a:ext>
            </a:extLst>
          </p:cNvPr>
          <p:cNvSpPr>
            <a:spLocks noGrp="1"/>
          </p:cNvSpPr>
          <p:nvPr>
            <p:ph type="sldNum" sz="quarter" idx="11"/>
          </p:nvPr>
        </p:nvSpPr>
        <p:spPr/>
        <p:txBody>
          <a:bodyPr/>
          <a:lstStyle/>
          <a:p>
            <a:fld id="{5CC3E5C4-3E2B-40F1-9F2B-C46CEB0C88DF}" type="slidenum">
              <a:rPr lang="en-CA" smtClean="0"/>
              <a:pPr/>
              <a:t>17</a:t>
            </a:fld>
            <a:endParaRPr lang="en-CA" dirty="0"/>
          </a:p>
        </p:txBody>
      </p:sp>
    </p:spTree>
    <p:extLst>
      <p:ext uri="{BB962C8B-B14F-4D97-AF65-F5344CB8AC3E}">
        <p14:creationId xmlns:p14="http://schemas.microsoft.com/office/powerpoint/2010/main" val="1384059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Technologies</a:t>
            </a:r>
            <a:endParaRPr lang="en-CA" dirty="0"/>
          </a:p>
        </p:txBody>
      </p:sp>
      <p:sp>
        <p:nvSpPr>
          <p:cNvPr id="3" name="Content Placeholder 2"/>
          <p:cNvSpPr>
            <a:spLocks noGrp="1"/>
          </p:cNvSpPr>
          <p:nvPr>
            <p:ph type="body" sz="quarter" idx="13"/>
          </p:nvPr>
        </p:nvSpPr>
        <p:spPr/>
        <p:txBody>
          <a:bodyPr/>
          <a:lstStyle/>
          <a:p>
            <a:r>
              <a:rPr lang="en-US" sz="2100" dirty="0"/>
              <a:t>Same technologies that drive Google, Facebook &amp; Twitter</a:t>
            </a:r>
          </a:p>
          <a:p>
            <a:pPr lvl="1"/>
            <a:r>
              <a:rPr lang="en-US" sz="1725" dirty="0"/>
              <a:t>HTTP </a:t>
            </a:r>
          </a:p>
          <a:p>
            <a:pPr lvl="1"/>
            <a:r>
              <a:rPr lang="en-US" sz="1725" dirty="0"/>
              <a:t>DataTypes W3C compliant</a:t>
            </a:r>
          </a:p>
          <a:p>
            <a:pPr lvl="1"/>
            <a:r>
              <a:rPr lang="en-US" sz="1725" dirty="0"/>
              <a:t>XML, JSON, RDF</a:t>
            </a:r>
          </a:p>
          <a:p>
            <a:pPr lvl="1"/>
            <a:r>
              <a:rPr lang="en-US" sz="1725" dirty="0"/>
              <a:t>REST API</a:t>
            </a:r>
          </a:p>
          <a:p>
            <a:pPr lvl="1"/>
            <a:r>
              <a:rPr lang="en-US" sz="1725" dirty="0"/>
              <a:t>HTTPS, OAuth, etc. for security functions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18</a:t>
            </a:fld>
            <a:endParaRPr lang="en-CA" dirty="0"/>
          </a:p>
        </p:txBody>
      </p:sp>
    </p:spTree>
    <p:extLst>
      <p:ext uri="{BB962C8B-B14F-4D97-AF65-F5344CB8AC3E}">
        <p14:creationId xmlns:p14="http://schemas.microsoft.com/office/powerpoint/2010/main" val="248829273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p:cNvSpPr/>
          <p:nvPr/>
        </p:nvSpPr>
        <p:spPr>
          <a:xfrm>
            <a:off x="4031940" y="2733769"/>
            <a:ext cx="1188132" cy="1188133"/>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sz="1600" dirty="0">
                <a:solidFill>
                  <a:srgbClr val="FFFFFF"/>
                </a:solidFill>
              </a:rPr>
              <a:t>FHIR</a:t>
            </a:r>
          </a:p>
          <a:p>
            <a:pPr algn="ctr"/>
            <a:r>
              <a:rPr lang="en-US" sz="1600" dirty="0">
                <a:solidFill>
                  <a:srgbClr val="FFFFFF"/>
                </a:solidFill>
              </a:rPr>
              <a:t>Repository</a:t>
            </a:r>
            <a:endParaRPr lang="nl-NL" sz="1600" dirty="0">
              <a:solidFill>
                <a:srgbClr val="FFFFFF"/>
              </a:solidFill>
            </a:endParaRPr>
          </a:p>
        </p:txBody>
      </p:sp>
      <p:grpSp>
        <p:nvGrpSpPr>
          <p:cNvPr id="3" name="Group 2"/>
          <p:cNvGrpSpPr/>
          <p:nvPr/>
        </p:nvGrpSpPr>
        <p:grpSpPr>
          <a:xfrm>
            <a:off x="1407208" y="1977685"/>
            <a:ext cx="4494654" cy="1617293"/>
            <a:chOff x="-824667" y="1419622"/>
            <a:chExt cx="9418411" cy="2342693"/>
          </a:xfrm>
        </p:grpSpPr>
        <p:grpSp>
          <p:nvGrpSpPr>
            <p:cNvPr id="12" name="Group 11"/>
            <p:cNvGrpSpPr/>
            <p:nvPr/>
          </p:nvGrpSpPr>
          <p:grpSpPr>
            <a:xfrm>
              <a:off x="-824667" y="1867784"/>
              <a:ext cx="3101069" cy="1894531"/>
              <a:chOff x="-608643" y="989679"/>
              <a:chExt cx="3101069" cy="1894531"/>
            </a:xfrm>
          </p:grpSpPr>
          <p:pic>
            <p:nvPicPr>
              <p:cNvPr id="13" name="Picture 2"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608643" y="2349222"/>
                <a:ext cx="3101069" cy="534988"/>
              </a:xfrm>
              <a:prstGeom prst="rect">
                <a:avLst/>
              </a:prstGeom>
              <a:noFill/>
            </p:spPr>
            <p:txBody>
              <a:bodyPr wrap="none" rtlCol="0">
                <a:spAutoFit/>
              </a:bodyPr>
              <a:lstStyle/>
              <a:p>
                <a:r>
                  <a:rPr lang="en-US" b="1" dirty="0">
                    <a:solidFill>
                      <a:srgbClr val="636360"/>
                    </a:solidFill>
                  </a:rPr>
                  <a:t>Lab System</a:t>
                </a:r>
                <a:endParaRPr lang="nl-NL" b="1" dirty="0">
                  <a:solidFill>
                    <a:srgbClr val="636360"/>
                  </a:solidFill>
                </a:endParaRPr>
              </a:p>
            </p:txBody>
          </p:sp>
        </p:grpSp>
        <p:sp>
          <p:nvSpPr>
            <p:cNvPr id="5" name="Rectangle 4"/>
            <p:cNvSpPr/>
            <p:nvPr/>
          </p:nvSpPr>
          <p:spPr>
            <a:xfrm>
              <a:off x="467544" y="1419622"/>
              <a:ext cx="8126200" cy="534987"/>
            </a:xfrm>
            <a:prstGeom prst="rect">
              <a:avLst/>
            </a:prstGeom>
          </p:spPr>
          <p:txBody>
            <a:bodyPr wrap="none">
              <a:spAutoFit/>
            </a:bodyPr>
            <a:lstStyle/>
            <a:p>
              <a:r>
                <a:rPr lang="en-US" dirty="0">
                  <a:solidFill>
                    <a:srgbClr val="636360"/>
                  </a:solidFill>
                </a:rPr>
                <a:t>Receive a lab result in a message…</a:t>
              </a:r>
              <a:endParaRPr lang="nl-NL" dirty="0">
                <a:solidFill>
                  <a:srgbClr val="636360"/>
                </a:solidFill>
              </a:endParaRPr>
            </a:p>
          </p:txBody>
        </p:sp>
        <p:sp>
          <p:nvSpPr>
            <p:cNvPr id="9" name="Right Arrow 8"/>
            <p:cNvSpPr/>
            <p:nvPr/>
          </p:nvSpPr>
          <p:spPr>
            <a:xfrm>
              <a:off x="2072519" y="2358372"/>
              <a:ext cx="2117447" cy="999072"/>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r>
                <a:rPr lang="en-US" sz="1200" dirty="0">
                  <a:solidFill>
                    <a:srgbClr val="FFFFFF"/>
                  </a:solidFill>
                </a:rPr>
                <a:t>FHIR Message</a:t>
              </a:r>
            </a:p>
          </p:txBody>
        </p:sp>
      </p:grpSp>
      <p:grpSp>
        <p:nvGrpSpPr>
          <p:cNvPr id="4" name="Group 3"/>
          <p:cNvGrpSpPr/>
          <p:nvPr/>
        </p:nvGrpSpPr>
        <p:grpSpPr>
          <a:xfrm>
            <a:off x="4842031" y="2365468"/>
            <a:ext cx="2860859" cy="2695787"/>
            <a:chOff x="3903802" y="1496460"/>
            <a:chExt cx="5994844" cy="3904922"/>
          </a:xfrm>
        </p:grpSpPr>
        <p:pic>
          <p:nvPicPr>
            <p:cNvPr id="8" name="Picture 7"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176" y="2342871"/>
              <a:ext cx="1790329" cy="1342746"/>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Right Arrow 33"/>
            <p:cNvSpPr/>
            <p:nvPr/>
          </p:nvSpPr>
          <p:spPr>
            <a:xfrm>
              <a:off x="5035481" y="2421100"/>
              <a:ext cx="2549538" cy="1138769"/>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r>
                <a:rPr lang="en-US" sz="1200" dirty="0">
                  <a:solidFill>
                    <a:srgbClr val="FFFFFF"/>
                  </a:solidFill>
                </a:rPr>
                <a:t>FHIR Document</a:t>
              </a:r>
            </a:p>
          </p:txBody>
        </p:sp>
        <p:sp>
          <p:nvSpPr>
            <p:cNvPr id="10" name="Rectangle 9"/>
            <p:cNvSpPr/>
            <p:nvPr/>
          </p:nvSpPr>
          <p:spPr>
            <a:xfrm>
              <a:off x="3903802" y="4063913"/>
              <a:ext cx="5994844" cy="1337469"/>
            </a:xfrm>
            <a:prstGeom prst="rect">
              <a:avLst/>
            </a:prstGeom>
          </p:spPr>
          <p:txBody>
            <a:bodyPr wrap="square">
              <a:spAutoFit/>
            </a:bodyPr>
            <a:lstStyle/>
            <a:p>
              <a:r>
                <a:rPr lang="en-US" dirty="0">
                  <a:solidFill>
                    <a:srgbClr val="636360"/>
                  </a:solidFill>
                </a:rPr>
                <a:t>…Package it in a discharge summary document</a:t>
              </a:r>
              <a:endParaRPr lang="nl-NL" dirty="0">
                <a:solidFill>
                  <a:srgbClr val="636360"/>
                </a:solidFill>
              </a:endParaRPr>
            </a:p>
          </p:txBody>
        </p:sp>
        <p:sp>
          <p:nvSpPr>
            <p:cNvPr id="37" name="TextBox 36"/>
            <p:cNvSpPr txBox="1"/>
            <p:nvPr/>
          </p:nvSpPr>
          <p:spPr>
            <a:xfrm>
              <a:off x="7084784" y="1496460"/>
              <a:ext cx="2671112" cy="936228"/>
            </a:xfrm>
            <a:prstGeom prst="rect">
              <a:avLst/>
            </a:prstGeom>
            <a:noFill/>
          </p:spPr>
          <p:txBody>
            <a:bodyPr wrap="none" rtlCol="0">
              <a:spAutoFit/>
            </a:bodyPr>
            <a:lstStyle/>
            <a:p>
              <a:r>
                <a:rPr lang="en-US" b="1" dirty="0">
                  <a:solidFill>
                    <a:srgbClr val="636360"/>
                  </a:solidFill>
                </a:rPr>
                <a:t>National</a:t>
              </a:r>
            </a:p>
            <a:p>
              <a:r>
                <a:rPr lang="en-US" b="1" dirty="0">
                  <a:solidFill>
                    <a:srgbClr val="636360"/>
                  </a:solidFill>
                </a:rPr>
                <a:t>Exchange</a:t>
              </a:r>
              <a:endParaRPr lang="nl-NL" b="1" dirty="0">
                <a:solidFill>
                  <a:srgbClr val="636360"/>
                </a:solidFill>
              </a:endParaRPr>
            </a:p>
          </p:txBody>
        </p:sp>
      </p:grpSp>
      <p:pic>
        <p:nvPicPr>
          <p:cNvPr id="23" name="Picture 7"/>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70" b="96209" l="1624" r="99072"/>
                    </a14:imgEffect>
                  </a14:imgLayer>
                </a14:imgProps>
              </a:ext>
              <a:ext uri="{28A0092B-C50C-407E-A947-70E740481C1C}">
                <a14:useLocalDpi xmlns:a14="http://schemas.microsoft.com/office/drawing/2010/main" val="0"/>
              </a:ext>
            </a:extLst>
          </a:blip>
          <a:srcRect/>
          <a:stretch>
            <a:fillRect/>
          </a:stretch>
        </p:blipFill>
        <p:spPr bwMode="auto">
          <a:xfrm>
            <a:off x="1979713" y="3975906"/>
            <a:ext cx="1002529" cy="6547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1" name="Down Arrow 20"/>
          <p:cNvSpPr/>
          <p:nvPr/>
        </p:nvSpPr>
        <p:spPr>
          <a:xfrm rot="14554775">
            <a:off x="3020512" y="3507401"/>
            <a:ext cx="781400" cy="807669"/>
          </a:xfrm>
          <a:prstGeom prst="downArrow">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400" dirty="0">
                <a:solidFill>
                  <a:srgbClr val="FFFFFF"/>
                </a:solidFill>
              </a:rPr>
              <a:t>REST</a:t>
            </a:r>
            <a:endParaRPr lang="nl-NL" sz="1400" dirty="0">
              <a:solidFill>
                <a:srgbClr val="FFFFFF"/>
              </a:solidFill>
            </a:endParaRPr>
          </a:p>
        </p:txBody>
      </p:sp>
      <p:sp>
        <p:nvSpPr>
          <p:cNvPr id="26" name="TextBox 25"/>
          <p:cNvSpPr txBox="1"/>
          <p:nvPr/>
        </p:nvSpPr>
        <p:spPr>
          <a:xfrm>
            <a:off x="1287057" y="1271390"/>
            <a:ext cx="6712659" cy="369332"/>
          </a:xfrm>
          <a:prstGeom prst="rect">
            <a:avLst/>
          </a:prstGeom>
          <a:noFill/>
        </p:spPr>
        <p:txBody>
          <a:bodyPr wrap="square" rtlCol="0">
            <a:spAutoFit/>
          </a:bodyPr>
          <a:lstStyle/>
          <a:p>
            <a:r>
              <a:rPr lang="en-US" dirty="0"/>
              <a:t>The </a:t>
            </a:r>
            <a:r>
              <a:rPr lang="en-US" b="1" dirty="0"/>
              <a:t>content </a:t>
            </a:r>
            <a:r>
              <a:rPr lang="en-US" dirty="0"/>
              <a:t>is the same whatever the interoperability paradigm</a:t>
            </a:r>
          </a:p>
        </p:txBody>
      </p:sp>
      <p:sp>
        <p:nvSpPr>
          <p:cNvPr id="27" name="Rectangle 26"/>
          <p:cNvSpPr/>
          <p:nvPr/>
        </p:nvSpPr>
        <p:spPr>
          <a:xfrm>
            <a:off x="2897814" y="4407955"/>
            <a:ext cx="2052228" cy="646331"/>
          </a:xfrm>
          <a:prstGeom prst="rect">
            <a:avLst/>
          </a:prstGeom>
        </p:spPr>
        <p:txBody>
          <a:bodyPr wrap="square">
            <a:spAutoFit/>
          </a:bodyPr>
          <a:lstStyle/>
          <a:p>
            <a:r>
              <a:rPr lang="en-US" dirty="0">
                <a:solidFill>
                  <a:srgbClr val="636360"/>
                </a:solidFill>
              </a:rPr>
              <a:t>…Update a patient record</a:t>
            </a:r>
            <a:endParaRPr lang="nl-NL" dirty="0">
              <a:solidFill>
                <a:srgbClr val="636360"/>
              </a:solidFill>
            </a:endParaRPr>
          </a:p>
        </p:txBody>
      </p:sp>
      <p:sp>
        <p:nvSpPr>
          <p:cNvPr id="20" name="Slide Number Placeholder 3">
            <a:extLst>
              <a:ext uri="{FF2B5EF4-FFF2-40B4-BE49-F238E27FC236}">
                <a16:creationId xmlns:a16="http://schemas.microsoft.com/office/drawing/2014/main" id="{3C999E9F-BA82-442A-A7B5-51E32216E624}"/>
              </a:ext>
            </a:extLst>
          </p:cNvPr>
          <p:cNvSpPr txBox="1">
            <a:spLocks/>
          </p:cNvSpPr>
          <p:nvPr/>
        </p:nvSpPr>
        <p:spPr>
          <a:xfrm>
            <a:off x="179511" y="4728177"/>
            <a:ext cx="720081" cy="1658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z="750">
                <a:solidFill>
                  <a:schemeClr val="bg1">
                    <a:lumMod val="50000"/>
                  </a:schemeClr>
                </a:solidFill>
              </a:rPr>
              <a:pPr/>
              <a:t>19</a:t>
            </a:fld>
            <a:endParaRPr lang="en-CA" sz="750" dirty="0">
              <a:solidFill>
                <a:schemeClr val="bg1">
                  <a:lumMod val="50000"/>
                </a:schemeClr>
              </a:solidFill>
            </a:endParaRPr>
          </a:p>
        </p:txBody>
      </p:sp>
      <p:sp>
        <p:nvSpPr>
          <p:cNvPr id="2" name="Title 1">
            <a:extLst>
              <a:ext uri="{FF2B5EF4-FFF2-40B4-BE49-F238E27FC236}">
                <a16:creationId xmlns:a16="http://schemas.microsoft.com/office/drawing/2014/main" id="{E93849E1-7CEF-4E27-92D1-6A033993CBCA}"/>
              </a:ext>
            </a:extLst>
          </p:cNvPr>
          <p:cNvSpPr>
            <a:spLocks noGrp="1"/>
          </p:cNvSpPr>
          <p:nvPr>
            <p:ph type="title"/>
          </p:nvPr>
        </p:nvSpPr>
        <p:spPr/>
        <p:txBody>
          <a:bodyPr/>
          <a:lstStyle/>
          <a:p>
            <a:r>
              <a:rPr lang="en-CA" dirty="0"/>
              <a:t>Paradigm Agnostic</a:t>
            </a:r>
          </a:p>
        </p:txBody>
      </p:sp>
    </p:spTree>
    <p:extLst>
      <p:ext uri="{BB962C8B-B14F-4D97-AF65-F5344CB8AC3E}">
        <p14:creationId xmlns:p14="http://schemas.microsoft.com/office/powerpoint/2010/main" val="14685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60BE-5EFD-4D48-9D4F-7BA611A40098}"/>
              </a:ext>
            </a:extLst>
          </p:cNvPr>
          <p:cNvSpPr>
            <a:spLocks noGrp="1"/>
          </p:cNvSpPr>
          <p:nvPr>
            <p:ph type="title"/>
          </p:nvPr>
        </p:nvSpPr>
        <p:spPr/>
        <p:txBody>
          <a:bodyPr/>
          <a:lstStyle/>
          <a:p>
            <a:r>
              <a:rPr lang="en-CA" dirty="0"/>
              <a:t>Who am I?</a:t>
            </a:r>
          </a:p>
        </p:txBody>
      </p:sp>
      <p:sp>
        <p:nvSpPr>
          <p:cNvPr id="3" name="Text Placeholder 2">
            <a:extLst>
              <a:ext uri="{FF2B5EF4-FFF2-40B4-BE49-F238E27FC236}">
                <a16:creationId xmlns:a16="http://schemas.microsoft.com/office/drawing/2014/main" id="{F4F28625-56DE-4E6D-944A-39B2939B56B4}"/>
              </a:ext>
            </a:extLst>
          </p:cNvPr>
          <p:cNvSpPr>
            <a:spLocks noGrp="1"/>
          </p:cNvSpPr>
          <p:nvPr>
            <p:ph type="body" sz="quarter" idx="13"/>
          </p:nvPr>
        </p:nvSpPr>
        <p:spPr/>
        <p:txBody>
          <a:bodyPr/>
          <a:lstStyle/>
          <a:p>
            <a:r>
              <a:rPr lang="en-US" dirty="0"/>
              <a:t>Name: Lloyd McKenzie</a:t>
            </a:r>
          </a:p>
          <a:p>
            <a:r>
              <a:rPr lang="en-US" dirty="0"/>
              <a:t>Company: Gevity</a:t>
            </a:r>
          </a:p>
          <a:p>
            <a:r>
              <a:rPr lang="en-US" dirty="0"/>
              <a:t>Background:</a:t>
            </a:r>
          </a:p>
          <a:p>
            <a:pPr lvl="1"/>
            <a:r>
              <a:rPr lang="en-US" dirty="0"/>
              <a:t>One of FHIR’s 3 initial editors</a:t>
            </a:r>
          </a:p>
          <a:p>
            <a:pPr lvl="1"/>
            <a:r>
              <a:rPr lang="en-US" dirty="0"/>
              <a:t>Co-chair FHIR Management Group and FHIR-Infrastructure</a:t>
            </a:r>
          </a:p>
          <a:p>
            <a:pPr lvl="1"/>
            <a:r>
              <a:rPr lang="en-US" dirty="0"/>
              <a:t>HL7 Fellow</a:t>
            </a:r>
          </a:p>
          <a:p>
            <a:pPr lvl="1"/>
            <a:r>
              <a:rPr lang="en-US" dirty="0"/>
              <a:t>Heavily involved in HL7 and healthcare exchange for last 19 years (v2, v3, CDA, etc.)</a:t>
            </a:r>
          </a:p>
          <a:p>
            <a:pPr lvl="1"/>
            <a:r>
              <a:rPr lang="en-US" dirty="0">
                <a:hlinkClick r:id="rId2"/>
              </a:rPr>
              <a:t>lmckenzie@gevityinc.com</a:t>
            </a:r>
            <a:endParaRPr lang="en-CA" dirty="0"/>
          </a:p>
        </p:txBody>
      </p:sp>
      <p:sp>
        <p:nvSpPr>
          <p:cNvPr id="4" name="Footer Placeholder 3">
            <a:extLst>
              <a:ext uri="{FF2B5EF4-FFF2-40B4-BE49-F238E27FC236}">
                <a16:creationId xmlns:a16="http://schemas.microsoft.com/office/drawing/2014/main" id="{9DEEA842-1967-42B3-A4AB-3E53290C201C}"/>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37233324-D520-44D6-BABD-140673A5B927}"/>
              </a:ext>
            </a:extLst>
          </p:cNvPr>
          <p:cNvSpPr>
            <a:spLocks noGrp="1"/>
          </p:cNvSpPr>
          <p:nvPr>
            <p:ph type="sldNum" sz="quarter" idx="11"/>
          </p:nvPr>
        </p:nvSpPr>
        <p:spPr/>
        <p:txBody>
          <a:bodyPr/>
          <a:lstStyle/>
          <a:p>
            <a:fld id="{6CACE926-AEF5-4BFE-8BD7-24414108CB7B}" type="slidenum">
              <a:rPr lang="en-US" altLang="en-US" smtClean="0"/>
              <a:pPr/>
              <a:t>2</a:t>
            </a:fld>
            <a:endParaRPr lang="en-US" altLang="en-US" dirty="0"/>
          </a:p>
        </p:txBody>
      </p:sp>
      <p:pic>
        <p:nvPicPr>
          <p:cNvPr id="8" name="Picture 7" descr="A person wearing a suit and tie smiling at the camera&#10;&#10;Description automatically generated">
            <a:extLst>
              <a:ext uri="{FF2B5EF4-FFF2-40B4-BE49-F238E27FC236}">
                <a16:creationId xmlns:a16="http://schemas.microsoft.com/office/drawing/2014/main" id="{549034C7-C9A0-4642-B53B-ACAA4B9277D9}"/>
              </a:ext>
            </a:extLst>
          </p:cNvPr>
          <p:cNvPicPr>
            <a:picLocks noChangeAspect="1"/>
          </p:cNvPicPr>
          <p:nvPr/>
        </p:nvPicPr>
        <p:blipFill>
          <a:blip r:embed="rId3"/>
          <a:stretch>
            <a:fillRect/>
          </a:stretch>
        </p:blipFill>
        <p:spPr>
          <a:xfrm>
            <a:off x="6175300" y="597142"/>
            <a:ext cx="2042891" cy="2042891"/>
          </a:xfrm>
          <a:prstGeom prst="rect">
            <a:avLst/>
          </a:prstGeom>
        </p:spPr>
      </p:pic>
    </p:spTree>
    <p:extLst>
      <p:ext uri="{BB962C8B-B14F-4D97-AF65-F5344CB8AC3E}">
        <p14:creationId xmlns:p14="http://schemas.microsoft.com/office/powerpoint/2010/main" val="1547336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Resources</a:t>
            </a:r>
            <a:endParaRPr lang="en-CA" dirty="0"/>
          </a:p>
        </p:txBody>
      </p:sp>
      <p:sp>
        <p:nvSpPr>
          <p:cNvPr id="8" name="Slide Number Placeholder 3">
            <a:extLst>
              <a:ext uri="{FF2B5EF4-FFF2-40B4-BE49-F238E27FC236}">
                <a16:creationId xmlns:a16="http://schemas.microsoft.com/office/drawing/2014/main" id="{1331CEE3-6C6D-4F15-9CA4-9241BCD62ECB}"/>
              </a:ext>
            </a:extLst>
          </p:cNvPr>
          <p:cNvSpPr>
            <a:spLocks noGrp="1"/>
          </p:cNvSpPr>
          <p:nvPr>
            <p:ph type="sldNum" sz="quarter" idx="11"/>
          </p:nvPr>
        </p:nvSpPr>
        <p:spPr/>
        <p:txBody>
          <a:bodyPr/>
          <a:lstStyle/>
          <a:p>
            <a:fld id="{5CC3E5C4-3E2B-40F1-9F2B-C46CEB0C88DF}" type="slidenum">
              <a:rPr lang="en-CA" smtClean="0"/>
              <a:pPr/>
              <a:t>20</a:t>
            </a:fld>
            <a:endParaRPr lang="en-CA" dirty="0"/>
          </a:p>
        </p:txBody>
      </p:sp>
      <p:pic>
        <p:nvPicPr>
          <p:cNvPr id="9" name="Snagit_PPT62A7"/>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40961" y="973138"/>
            <a:ext cx="4349750" cy="3754437"/>
          </a:xfrm>
        </p:spPr>
      </p:pic>
      <p:pic>
        <p:nvPicPr>
          <p:cNvPr id="10" name="Snagit_PPT4DE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012" y="1374973"/>
            <a:ext cx="4152859" cy="3519036"/>
          </a:xfrm>
          <a:prstGeom prst="rect">
            <a:avLst/>
          </a:prstGeom>
        </p:spPr>
      </p:pic>
    </p:spTree>
    <p:extLst>
      <p:ext uri="{BB962C8B-B14F-4D97-AF65-F5344CB8AC3E}">
        <p14:creationId xmlns:p14="http://schemas.microsoft.com/office/powerpoint/2010/main" val="190015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endParaRPr lang="en-US" dirty="0"/>
          </a:p>
        </p:txBody>
      </p:sp>
      <p:sp>
        <p:nvSpPr>
          <p:cNvPr id="13" name="Slide Number Placeholder 3">
            <a:extLst>
              <a:ext uri="{FF2B5EF4-FFF2-40B4-BE49-F238E27FC236}">
                <a16:creationId xmlns:a16="http://schemas.microsoft.com/office/drawing/2014/main" id="{266AB0BD-F029-4303-804F-8C663753034C}"/>
              </a:ext>
            </a:extLst>
          </p:cNvPr>
          <p:cNvSpPr>
            <a:spLocks noGrp="1"/>
          </p:cNvSpPr>
          <p:nvPr>
            <p:ph type="sldNum" sz="quarter" idx="11"/>
          </p:nvPr>
        </p:nvSpPr>
        <p:spPr/>
        <p:txBody>
          <a:bodyPr/>
          <a:lstStyle/>
          <a:p>
            <a:fld id="{5CC3E5C4-3E2B-40F1-9F2B-C46CEB0C88DF}" type="slidenum">
              <a:rPr lang="en-CA" smtClean="0"/>
              <a:pPr/>
              <a:t>21</a:t>
            </a:fld>
            <a:endParaRPr lang="en-CA" dirty="0"/>
          </a:p>
        </p:txBody>
      </p:sp>
      <p:pic>
        <p:nvPicPr>
          <p:cNvPr id="5" name="Picture 4" descr="proced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2876" y="1284013"/>
            <a:ext cx="7791398" cy="3609995"/>
          </a:xfrm>
          <a:prstGeom prst="rect">
            <a:avLst/>
          </a:prstGeom>
        </p:spPr>
      </p:pic>
      <p:sp>
        <p:nvSpPr>
          <p:cNvPr id="7" name="Rectangle 6"/>
          <p:cNvSpPr/>
          <p:nvPr/>
        </p:nvSpPr>
        <p:spPr bwMode="auto">
          <a:xfrm>
            <a:off x="6462300" y="2634334"/>
            <a:ext cx="1782108" cy="1989644"/>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
        <p:nvSpPr>
          <p:cNvPr id="8" name="Rounded Rectangle 7"/>
          <p:cNvSpPr/>
          <p:nvPr/>
        </p:nvSpPr>
        <p:spPr bwMode="auto">
          <a:xfrm>
            <a:off x="6570222" y="2750869"/>
            <a:ext cx="864096" cy="216024"/>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eaLnBrk="0" fontAlgn="base" hangingPunct="0">
              <a:spcBef>
                <a:spcPct val="0"/>
              </a:spcBef>
              <a:spcAft>
                <a:spcPct val="0"/>
              </a:spcAft>
            </a:pPr>
            <a:r>
              <a:rPr lang="en-US" sz="825" dirty="0">
                <a:latin typeface="Arial" charset="0"/>
              </a:rPr>
              <a:t>FHIR resource</a:t>
            </a:r>
          </a:p>
        </p:txBody>
      </p:sp>
      <p:sp>
        <p:nvSpPr>
          <p:cNvPr id="9" name="TextBox 8"/>
          <p:cNvSpPr txBox="1"/>
          <p:nvPr/>
        </p:nvSpPr>
        <p:spPr>
          <a:xfrm>
            <a:off x="6794523" y="3015532"/>
            <a:ext cx="1449886" cy="738664"/>
          </a:xfrm>
          <a:prstGeom prst="rect">
            <a:avLst/>
          </a:prstGeom>
          <a:noFill/>
        </p:spPr>
        <p:txBody>
          <a:bodyPr wrap="square" rtlCol="0">
            <a:spAutoFit/>
          </a:bodyPr>
          <a:lstStyle/>
          <a:p>
            <a:r>
              <a:rPr lang="en-AU" sz="1050" dirty="0"/>
              <a:t>“container” of information that represent something in the real world </a:t>
            </a:r>
            <a:endParaRPr lang="en-US" sz="1050" dirty="0"/>
          </a:p>
        </p:txBody>
      </p:sp>
      <p:cxnSp>
        <p:nvCxnSpPr>
          <p:cNvPr id="11" name="Curved Connector 10"/>
          <p:cNvCxnSpPr/>
          <p:nvPr/>
        </p:nvCxnSpPr>
        <p:spPr bwMode="auto">
          <a:xfrm>
            <a:off x="6578498" y="3926884"/>
            <a:ext cx="540060" cy="162018"/>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TextBox 11"/>
          <p:cNvSpPr txBox="1"/>
          <p:nvPr/>
        </p:nvSpPr>
        <p:spPr>
          <a:xfrm>
            <a:off x="6786291" y="4160232"/>
            <a:ext cx="1134126" cy="415498"/>
          </a:xfrm>
          <a:prstGeom prst="rect">
            <a:avLst/>
          </a:prstGeom>
          <a:noFill/>
        </p:spPr>
        <p:txBody>
          <a:bodyPr wrap="square" rtlCol="0">
            <a:spAutoFit/>
          </a:bodyPr>
          <a:lstStyle/>
          <a:p>
            <a:r>
              <a:rPr lang="en-US" sz="1050" dirty="0"/>
              <a:t>Link between resources</a:t>
            </a:r>
          </a:p>
        </p:txBody>
      </p:sp>
    </p:spTree>
    <p:extLst>
      <p:ext uri="{BB962C8B-B14F-4D97-AF65-F5344CB8AC3E}">
        <p14:creationId xmlns:p14="http://schemas.microsoft.com/office/powerpoint/2010/main" val="2221418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38893" y="212430"/>
            <a:ext cx="3812837" cy="4643284"/>
          </a:xfrm>
          <a:prstGeom prst="rect">
            <a:avLst/>
          </a:prstGeom>
          <a:noFill/>
          <a:ln w="9525">
            <a:noFill/>
            <a:miter lim="800000"/>
            <a:headEnd/>
            <a:tailEnd/>
          </a:ln>
        </p:spPr>
      </p:pic>
      <p:sp>
        <p:nvSpPr>
          <p:cNvPr id="11" name="Rectangle 10"/>
          <p:cNvSpPr/>
          <p:nvPr/>
        </p:nvSpPr>
        <p:spPr>
          <a:xfrm>
            <a:off x="1464535" y="843559"/>
            <a:ext cx="4062042" cy="81009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7" name="Text Box 3"/>
          <p:cNvSpPr txBox="1"/>
          <p:nvPr/>
        </p:nvSpPr>
        <p:spPr>
          <a:xfrm>
            <a:off x="5968833" y="951570"/>
            <a:ext cx="1798002" cy="54006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ea typeface="Calibri"/>
                <a:cs typeface="Times New Roman"/>
              </a:rPr>
              <a:t>Human Readable Summary</a:t>
            </a:r>
          </a:p>
        </p:txBody>
      </p:sp>
      <p:cxnSp>
        <p:nvCxnSpPr>
          <p:cNvPr id="8" name="Straight Arrow Connector 7"/>
          <p:cNvCxnSpPr/>
          <p:nvPr/>
        </p:nvCxnSpPr>
        <p:spPr>
          <a:xfrm flipH="1">
            <a:off x="5568963" y="1221600"/>
            <a:ext cx="40719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5957378" y="2733768"/>
            <a:ext cx="1800860" cy="1296144"/>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ea typeface="Calibri"/>
                <a:cs typeface="Times New Roman"/>
              </a:rPr>
              <a:t>Standard Data </a:t>
            </a:r>
            <a:br>
              <a:rPr lang="en-AU" sz="1200" dirty="0">
                <a:ea typeface="Calibri"/>
                <a:cs typeface="Times New Roman"/>
              </a:rPr>
            </a:br>
            <a:r>
              <a:rPr lang="en-AU" sz="1200" dirty="0">
                <a:ea typeface="Calibri"/>
                <a:cs typeface="Times New Roman"/>
              </a:rPr>
              <a:t>Content:</a:t>
            </a:r>
          </a:p>
          <a:p>
            <a:pPr marL="257175" indent="-257175">
              <a:lnSpc>
                <a:spcPct val="115000"/>
              </a:lnSpc>
              <a:buFont typeface="Symbol"/>
              <a:buChar char=""/>
            </a:pPr>
            <a:r>
              <a:rPr lang="en-AU" sz="900" dirty="0">
                <a:ea typeface="Calibri"/>
                <a:cs typeface="Times New Roman"/>
              </a:rPr>
              <a:t>MRN</a:t>
            </a:r>
            <a:endParaRPr lang="en-AU" sz="1200" dirty="0">
              <a:ea typeface="Calibri"/>
              <a:cs typeface="Times New Roman"/>
            </a:endParaRPr>
          </a:p>
          <a:p>
            <a:pPr marL="257175" indent="-257175">
              <a:lnSpc>
                <a:spcPct val="115000"/>
              </a:lnSpc>
              <a:buFont typeface="Symbol"/>
              <a:buChar char=""/>
            </a:pPr>
            <a:r>
              <a:rPr lang="en-AU" sz="900" dirty="0">
                <a:ea typeface="Calibri"/>
                <a:cs typeface="Times New Roman"/>
              </a:rPr>
              <a:t>Name</a:t>
            </a:r>
            <a:endParaRPr lang="en-AU" sz="1200" dirty="0">
              <a:ea typeface="Calibri"/>
              <a:cs typeface="Times New Roman"/>
            </a:endParaRPr>
          </a:p>
          <a:p>
            <a:pPr marL="257175" indent="-257175">
              <a:lnSpc>
                <a:spcPct val="115000"/>
              </a:lnSpc>
              <a:buFont typeface="Symbol"/>
              <a:buChar char=""/>
            </a:pPr>
            <a:r>
              <a:rPr lang="en-AU" sz="900" dirty="0">
                <a:ea typeface="Calibri"/>
                <a:cs typeface="Times New Roman"/>
              </a:rPr>
              <a:t>Gender</a:t>
            </a:r>
            <a:endParaRPr lang="en-AU" sz="1200" dirty="0">
              <a:ea typeface="Calibri"/>
              <a:cs typeface="Times New Roman"/>
            </a:endParaRPr>
          </a:p>
          <a:p>
            <a:pPr marL="257175" indent="-257175">
              <a:lnSpc>
                <a:spcPct val="115000"/>
              </a:lnSpc>
              <a:buFont typeface="Symbol"/>
              <a:buChar char=""/>
            </a:pPr>
            <a:r>
              <a:rPr lang="en-AU" sz="900" dirty="0">
                <a:ea typeface="Calibri"/>
                <a:cs typeface="Times New Roman"/>
              </a:rPr>
              <a:t>Date of Birth</a:t>
            </a:r>
            <a:endParaRPr lang="en-AU" sz="1200" dirty="0">
              <a:ea typeface="Calibri"/>
              <a:cs typeface="Times New Roman"/>
            </a:endParaRPr>
          </a:p>
          <a:p>
            <a:pPr marL="257175" indent="-257175">
              <a:lnSpc>
                <a:spcPct val="115000"/>
              </a:lnSpc>
              <a:spcAft>
                <a:spcPts val="750"/>
              </a:spcAft>
              <a:buFont typeface="Symbol"/>
              <a:buChar char=""/>
            </a:pPr>
            <a:r>
              <a:rPr lang="en-AU" sz="900" dirty="0">
                <a:ea typeface="Calibri"/>
                <a:cs typeface="Times New Roman"/>
              </a:rPr>
              <a:t>Provider</a:t>
            </a:r>
            <a:endParaRPr lang="en-AU" sz="1200" dirty="0">
              <a:ea typeface="Calibri"/>
              <a:cs typeface="Times New Roman"/>
            </a:endParaRPr>
          </a:p>
        </p:txBody>
      </p:sp>
      <p:cxnSp>
        <p:nvCxnSpPr>
          <p:cNvPr id="10" name="Straight Arrow Connector 9"/>
          <p:cNvCxnSpPr/>
          <p:nvPr/>
        </p:nvCxnSpPr>
        <p:spPr>
          <a:xfrm flipH="1">
            <a:off x="5541054" y="3407556"/>
            <a:ext cx="40767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1464536" y="2193708"/>
            <a:ext cx="4079573" cy="2592288"/>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13" name="Rectangle 12"/>
          <p:cNvSpPr/>
          <p:nvPr/>
        </p:nvSpPr>
        <p:spPr>
          <a:xfrm>
            <a:off x="1457656" y="1707654"/>
            <a:ext cx="4062042" cy="432048"/>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14" name="Text Box 10"/>
          <p:cNvSpPr txBox="1"/>
          <p:nvPr/>
        </p:nvSpPr>
        <p:spPr>
          <a:xfrm>
            <a:off x="5957378" y="1653649"/>
            <a:ext cx="1800860" cy="492919"/>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solidFill>
                  <a:schemeClr val="tx1"/>
                </a:solidFill>
                <a:ea typeface="Calibri"/>
                <a:cs typeface="Times New Roman"/>
              </a:rPr>
              <a:t>Extension with reference to its definition</a:t>
            </a:r>
          </a:p>
        </p:txBody>
      </p:sp>
      <p:cxnSp>
        <p:nvCxnSpPr>
          <p:cNvPr id="15" name="Straight Arrow Connector 14"/>
          <p:cNvCxnSpPr/>
          <p:nvPr/>
        </p:nvCxnSpPr>
        <p:spPr>
          <a:xfrm flipH="1">
            <a:off x="5549817" y="1869672"/>
            <a:ext cx="405765" cy="3432"/>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1464535" y="318410"/>
            <a:ext cx="4062042" cy="471143"/>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17" name="Text Box 3"/>
          <p:cNvSpPr txBox="1"/>
          <p:nvPr/>
        </p:nvSpPr>
        <p:spPr>
          <a:xfrm>
            <a:off x="5968833" y="411510"/>
            <a:ext cx="1798002" cy="289019"/>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ea typeface="Calibri"/>
                <a:cs typeface="Times New Roman"/>
              </a:rPr>
              <a:t>Identity &amp; Metadata</a:t>
            </a:r>
          </a:p>
        </p:txBody>
      </p:sp>
      <p:cxnSp>
        <p:nvCxnSpPr>
          <p:cNvPr id="18" name="Straight Arrow Connector 17"/>
          <p:cNvCxnSpPr/>
          <p:nvPr/>
        </p:nvCxnSpPr>
        <p:spPr>
          <a:xfrm flipH="1">
            <a:off x="5568963" y="573528"/>
            <a:ext cx="407194"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3745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sp>
        <p:nvSpPr>
          <p:cNvPr id="3" name="Slide Number Placeholder 2"/>
          <p:cNvSpPr>
            <a:spLocks noGrp="1"/>
          </p:cNvSpPr>
          <p:nvPr>
            <p:ph type="sldNum" sz="quarter" idx="11"/>
          </p:nvPr>
        </p:nvSpPr>
        <p:spPr/>
        <p:txBody>
          <a:bodyPr/>
          <a:lstStyle/>
          <a:p>
            <a:fld id="{5CC3E5C4-3E2B-40F1-9F2B-C46CEB0C88DF}" type="slidenum">
              <a:rPr lang="en-CA" smtClean="0"/>
              <a:pPr/>
              <a:t>23</a:t>
            </a:fld>
            <a:endParaRPr lang="en-CA" dirty="0"/>
          </a:p>
        </p:txBody>
      </p:sp>
      <p:pic>
        <p:nvPicPr>
          <p:cNvPr id="4" name="Picture 3">
            <a:extLst>
              <a:ext uri="{FF2B5EF4-FFF2-40B4-BE49-F238E27FC236}">
                <a16:creationId xmlns:a16="http://schemas.microsoft.com/office/drawing/2014/main" id="{6CFB4CBF-2E26-4D81-9C7C-523E77D91B6C}"/>
              </a:ext>
            </a:extLst>
          </p:cNvPr>
          <p:cNvPicPr>
            <a:picLocks noChangeAspect="1"/>
          </p:cNvPicPr>
          <p:nvPr/>
        </p:nvPicPr>
        <p:blipFill>
          <a:blip r:embed="rId2"/>
          <a:stretch>
            <a:fillRect/>
          </a:stretch>
        </p:blipFill>
        <p:spPr>
          <a:xfrm>
            <a:off x="964023" y="1021443"/>
            <a:ext cx="7185737" cy="3571822"/>
          </a:xfrm>
          <a:prstGeom prst="rect">
            <a:avLst/>
          </a:prstGeom>
        </p:spPr>
      </p:pic>
    </p:spTree>
    <p:extLst>
      <p:ext uri="{BB962C8B-B14F-4D97-AF65-F5344CB8AC3E}">
        <p14:creationId xmlns:p14="http://schemas.microsoft.com/office/powerpoint/2010/main" val="133516108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 URL based API</a:t>
            </a:r>
          </a:p>
        </p:txBody>
      </p:sp>
      <p:sp>
        <p:nvSpPr>
          <p:cNvPr id="3" name="Content Placeholder 2"/>
          <p:cNvSpPr>
            <a:spLocks noGrp="1"/>
          </p:cNvSpPr>
          <p:nvPr>
            <p:ph type="body" sz="quarter" idx="13"/>
          </p:nvPr>
        </p:nvSpPr>
        <p:spPr/>
        <p:txBody>
          <a:bodyPr/>
          <a:lstStyle/>
          <a:p>
            <a:pPr marL="0" indent="0">
              <a:buNone/>
            </a:pPr>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https://server.org/fhir/Patient/1</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11"/>
          </p:nvPr>
        </p:nvSpPr>
        <p:spPr/>
        <p:txBody>
          <a:bodyPr/>
          <a:lstStyle/>
          <a:p>
            <a:fld id="{5CC3E5C4-3E2B-40F1-9F2B-C46CEB0C88DF}" type="slidenum">
              <a:rPr lang="en-CA" smtClean="0"/>
              <a:pPr/>
              <a:t>24</a:t>
            </a:fld>
            <a:endParaRPr lang="en-CA" dirty="0"/>
          </a:p>
        </p:txBody>
      </p:sp>
      <p:grpSp>
        <p:nvGrpSpPr>
          <p:cNvPr id="4" name="Group 3">
            <a:extLst>
              <a:ext uri="{FF2B5EF4-FFF2-40B4-BE49-F238E27FC236}">
                <a16:creationId xmlns:a16="http://schemas.microsoft.com/office/drawing/2014/main" id="{451AFFF4-C55F-4DC0-92DD-903D46AC4C56}"/>
              </a:ext>
            </a:extLst>
          </p:cNvPr>
          <p:cNvGrpSpPr/>
          <p:nvPr/>
        </p:nvGrpSpPr>
        <p:grpSpPr>
          <a:xfrm>
            <a:off x="1435731" y="2556031"/>
            <a:ext cx="3294367" cy="622402"/>
            <a:chOff x="2303749" y="2556031"/>
            <a:chExt cx="3294367" cy="622402"/>
          </a:xfrm>
        </p:grpSpPr>
        <p:sp>
          <p:nvSpPr>
            <p:cNvPr id="6" name="Left Brace 5"/>
            <p:cNvSpPr/>
            <p:nvPr/>
          </p:nvSpPr>
          <p:spPr bwMode="auto">
            <a:xfrm rot="16200000">
              <a:off x="3808058" y="1051722"/>
              <a:ext cx="285750" cy="3294367"/>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3405809" y="2809101"/>
              <a:ext cx="1166191" cy="369332"/>
            </a:xfrm>
            <a:prstGeom prst="rect">
              <a:avLst/>
            </a:prstGeom>
            <a:noFill/>
          </p:spPr>
          <p:txBody>
            <a:bodyPr wrap="square" rtlCol="0">
              <a:spAutoFit/>
            </a:bodyPr>
            <a:lstStyle/>
            <a:p>
              <a:r>
                <a:rPr lang="en-US" dirty="0">
                  <a:solidFill>
                    <a:srgbClr val="636360"/>
                  </a:solidFill>
                </a:rPr>
                <a:t>endpoint</a:t>
              </a:r>
            </a:p>
          </p:txBody>
        </p:sp>
      </p:grpSp>
      <p:grpSp>
        <p:nvGrpSpPr>
          <p:cNvPr id="5" name="Group 4">
            <a:extLst>
              <a:ext uri="{FF2B5EF4-FFF2-40B4-BE49-F238E27FC236}">
                <a16:creationId xmlns:a16="http://schemas.microsoft.com/office/drawing/2014/main" id="{2B55241B-6773-4136-888F-C6C69BB779B1}"/>
              </a:ext>
            </a:extLst>
          </p:cNvPr>
          <p:cNvGrpSpPr/>
          <p:nvPr/>
        </p:nvGrpSpPr>
        <p:grpSpPr>
          <a:xfrm>
            <a:off x="4658141" y="1535268"/>
            <a:ext cx="1696996" cy="680235"/>
            <a:chOff x="5420139" y="1535268"/>
            <a:chExt cx="1696996" cy="680235"/>
          </a:xfrm>
        </p:grpSpPr>
        <p:sp>
          <p:nvSpPr>
            <p:cNvPr id="8" name="Left Brace 7"/>
            <p:cNvSpPr/>
            <p:nvPr/>
          </p:nvSpPr>
          <p:spPr bwMode="auto">
            <a:xfrm rot="5400000">
              <a:off x="6122847" y="1555320"/>
              <a:ext cx="351475" cy="968892"/>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5420139" y="1535268"/>
              <a:ext cx="1696996" cy="369332"/>
            </a:xfrm>
            <a:prstGeom prst="rect">
              <a:avLst/>
            </a:prstGeom>
            <a:noFill/>
          </p:spPr>
          <p:txBody>
            <a:bodyPr wrap="square" rtlCol="0">
              <a:spAutoFit/>
            </a:bodyPr>
            <a:lstStyle/>
            <a:p>
              <a:r>
                <a:rPr lang="en-US" dirty="0">
                  <a:solidFill>
                    <a:srgbClr val="636360"/>
                  </a:solidFill>
                </a:rPr>
                <a:t>resource type</a:t>
              </a:r>
            </a:p>
          </p:txBody>
        </p:sp>
      </p:grpSp>
      <p:grpSp>
        <p:nvGrpSpPr>
          <p:cNvPr id="14" name="Group 13">
            <a:extLst>
              <a:ext uri="{FF2B5EF4-FFF2-40B4-BE49-F238E27FC236}">
                <a16:creationId xmlns:a16="http://schemas.microsoft.com/office/drawing/2014/main" id="{67116FD5-4598-48CC-A381-CB961FC29B42}"/>
              </a:ext>
            </a:extLst>
          </p:cNvPr>
          <p:cNvGrpSpPr/>
          <p:nvPr/>
        </p:nvGrpSpPr>
        <p:grpSpPr>
          <a:xfrm>
            <a:off x="6113372" y="2517743"/>
            <a:ext cx="378042" cy="654611"/>
            <a:chOff x="6888630" y="2517743"/>
            <a:chExt cx="378042" cy="654611"/>
          </a:xfrm>
        </p:grpSpPr>
        <p:sp>
          <p:nvSpPr>
            <p:cNvPr id="9" name="Left Brace 8"/>
            <p:cNvSpPr/>
            <p:nvPr/>
          </p:nvSpPr>
          <p:spPr bwMode="auto">
            <a:xfrm rot="16200000">
              <a:off x="6940405" y="2525602"/>
              <a:ext cx="285749" cy="27003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1" name="TextBox 10"/>
            <p:cNvSpPr txBox="1"/>
            <p:nvPr/>
          </p:nvSpPr>
          <p:spPr>
            <a:xfrm>
              <a:off x="6888630" y="2803022"/>
              <a:ext cx="378042" cy="369332"/>
            </a:xfrm>
            <a:prstGeom prst="rect">
              <a:avLst/>
            </a:prstGeom>
            <a:noFill/>
          </p:spPr>
          <p:txBody>
            <a:bodyPr wrap="square" rtlCol="0">
              <a:spAutoFit/>
            </a:bodyPr>
            <a:lstStyle/>
            <a:p>
              <a:r>
                <a:rPr lang="en-US" dirty="0">
                  <a:solidFill>
                    <a:srgbClr val="636360"/>
                  </a:solidFill>
                </a:rPr>
                <a:t>id</a:t>
              </a:r>
            </a:p>
          </p:txBody>
        </p:sp>
      </p:grpSp>
      <p:sp>
        <p:nvSpPr>
          <p:cNvPr id="12" name="TextBox 11"/>
          <p:cNvSpPr txBox="1"/>
          <p:nvPr/>
        </p:nvSpPr>
        <p:spPr>
          <a:xfrm>
            <a:off x="1493658" y="3543859"/>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Tree>
    <p:extLst>
      <p:ext uri="{BB962C8B-B14F-4D97-AF65-F5344CB8AC3E}">
        <p14:creationId xmlns:p14="http://schemas.microsoft.com/office/powerpoint/2010/main" val="1364461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Search</a:t>
            </a:r>
          </a:p>
        </p:txBody>
      </p:sp>
      <p:sp>
        <p:nvSpPr>
          <p:cNvPr id="3" name="Content Placeholder 2"/>
          <p:cNvSpPr>
            <a:spLocks noGrp="1"/>
          </p:cNvSpPr>
          <p:nvPr>
            <p:ph type="body" sz="quarter" idx="13"/>
          </p:nvPr>
        </p:nvSpPr>
        <p:spPr/>
        <p:txBody>
          <a:bodyPr/>
          <a:lstStyle/>
          <a:p>
            <a:pPr marL="0" indent="0">
              <a:buNone/>
            </a:pPr>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https://server.org/fhir/Patient?name=Smith</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11"/>
          </p:nvPr>
        </p:nvSpPr>
        <p:spPr/>
        <p:txBody>
          <a:bodyPr/>
          <a:lstStyle/>
          <a:p>
            <a:fld id="{5CC3E5C4-3E2B-40F1-9F2B-C46CEB0C88DF}" type="slidenum">
              <a:rPr lang="en-CA" smtClean="0"/>
              <a:pPr/>
              <a:t>25</a:t>
            </a:fld>
            <a:endParaRPr lang="en-CA" dirty="0"/>
          </a:p>
        </p:txBody>
      </p:sp>
      <p:sp>
        <p:nvSpPr>
          <p:cNvPr id="12" name="TextBox 11"/>
          <p:cNvSpPr txBox="1"/>
          <p:nvPr/>
        </p:nvSpPr>
        <p:spPr>
          <a:xfrm>
            <a:off x="1493658" y="3543859"/>
            <a:ext cx="2454518" cy="369332"/>
          </a:xfrm>
          <a:prstGeom prst="rect">
            <a:avLst/>
          </a:prstGeom>
          <a:noFill/>
        </p:spPr>
        <p:txBody>
          <a:bodyPr wrap="none" rtlCol="0">
            <a:spAutoFit/>
          </a:bodyPr>
          <a:lstStyle/>
          <a:p>
            <a:r>
              <a:rPr lang="en-US" dirty="0">
                <a:solidFill>
                  <a:srgbClr val="636360"/>
                </a:solidFill>
              </a:rPr>
              <a:t>Note – no ID specified</a:t>
            </a:r>
          </a:p>
        </p:txBody>
      </p:sp>
      <p:grpSp>
        <p:nvGrpSpPr>
          <p:cNvPr id="4" name="Group 3">
            <a:extLst>
              <a:ext uri="{FF2B5EF4-FFF2-40B4-BE49-F238E27FC236}">
                <a16:creationId xmlns:a16="http://schemas.microsoft.com/office/drawing/2014/main" id="{B92BCF3A-2968-4B75-AC0B-67AABDABBF76}"/>
              </a:ext>
            </a:extLst>
          </p:cNvPr>
          <p:cNvGrpSpPr/>
          <p:nvPr/>
        </p:nvGrpSpPr>
        <p:grpSpPr>
          <a:xfrm>
            <a:off x="6200804" y="2567354"/>
            <a:ext cx="1566174" cy="597827"/>
            <a:chOff x="6300194" y="2580606"/>
            <a:chExt cx="1566174" cy="597827"/>
          </a:xfrm>
        </p:grpSpPr>
        <p:sp>
          <p:nvSpPr>
            <p:cNvPr id="14" name="Left Brace 13">
              <a:extLst>
                <a:ext uri="{FF2B5EF4-FFF2-40B4-BE49-F238E27FC236}">
                  <a16:creationId xmlns:a16="http://schemas.microsoft.com/office/drawing/2014/main" id="{437180A7-202C-4C9F-AA20-84A341C4D437}"/>
                </a:ext>
              </a:extLst>
            </p:cNvPr>
            <p:cNvSpPr/>
            <p:nvPr/>
          </p:nvSpPr>
          <p:spPr bwMode="auto">
            <a:xfrm rot="16200000">
              <a:off x="6932236" y="1948564"/>
              <a:ext cx="302090" cy="1566174"/>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6307766" y="2809101"/>
              <a:ext cx="1500352" cy="369332"/>
            </a:xfrm>
            <a:prstGeom prst="rect">
              <a:avLst/>
            </a:prstGeom>
            <a:noFill/>
          </p:spPr>
          <p:txBody>
            <a:bodyPr wrap="square" rtlCol="0">
              <a:spAutoFit/>
            </a:bodyPr>
            <a:lstStyle/>
            <a:p>
              <a:r>
                <a:rPr lang="en-US" dirty="0">
                  <a:solidFill>
                    <a:srgbClr val="636360"/>
                  </a:solidFill>
                </a:rPr>
                <a:t>search term</a:t>
              </a:r>
            </a:p>
          </p:txBody>
        </p:sp>
      </p:grpSp>
      <p:grpSp>
        <p:nvGrpSpPr>
          <p:cNvPr id="16" name="Group 15">
            <a:extLst>
              <a:ext uri="{FF2B5EF4-FFF2-40B4-BE49-F238E27FC236}">
                <a16:creationId xmlns:a16="http://schemas.microsoft.com/office/drawing/2014/main" id="{5C76B386-CC45-4462-AA26-CB0ADB2501C6}"/>
              </a:ext>
            </a:extLst>
          </p:cNvPr>
          <p:cNvGrpSpPr/>
          <p:nvPr/>
        </p:nvGrpSpPr>
        <p:grpSpPr>
          <a:xfrm>
            <a:off x="1435731" y="2556031"/>
            <a:ext cx="3294367" cy="622402"/>
            <a:chOff x="2303749" y="2556031"/>
            <a:chExt cx="3294367" cy="622402"/>
          </a:xfrm>
        </p:grpSpPr>
        <p:sp>
          <p:nvSpPr>
            <p:cNvPr id="17" name="Left Brace 16">
              <a:extLst>
                <a:ext uri="{FF2B5EF4-FFF2-40B4-BE49-F238E27FC236}">
                  <a16:creationId xmlns:a16="http://schemas.microsoft.com/office/drawing/2014/main" id="{DEEE63E1-EFA6-45F7-907F-3229437246AB}"/>
                </a:ext>
              </a:extLst>
            </p:cNvPr>
            <p:cNvSpPr/>
            <p:nvPr/>
          </p:nvSpPr>
          <p:spPr bwMode="auto">
            <a:xfrm rot="16200000">
              <a:off x="3808058" y="1051722"/>
              <a:ext cx="285750" cy="3294367"/>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8" name="TextBox 17">
              <a:extLst>
                <a:ext uri="{FF2B5EF4-FFF2-40B4-BE49-F238E27FC236}">
                  <a16:creationId xmlns:a16="http://schemas.microsoft.com/office/drawing/2014/main" id="{C46EC648-6E6C-40F7-9BE7-72E8109B4541}"/>
                </a:ext>
              </a:extLst>
            </p:cNvPr>
            <p:cNvSpPr txBox="1"/>
            <p:nvPr/>
          </p:nvSpPr>
          <p:spPr>
            <a:xfrm>
              <a:off x="3405809" y="2809101"/>
              <a:ext cx="1166191" cy="369332"/>
            </a:xfrm>
            <a:prstGeom prst="rect">
              <a:avLst/>
            </a:prstGeom>
            <a:noFill/>
          </p:spPr>
          <p:txBody>
            <a:bodyPr wrap="square" rtlCol="0">
              <a:spAutoFit/>
            </a:bodyPr>
            <a:lstStyle/>
            <a:p>
              <a:r>
                <a:rPr lang="en-US" dirty="0">
                  <a:solidFill>
                    <a:srgbClr val="636360"/>
                  </a:solidFill>
                </a:rPr>
                <a:t>endpoint</a:t>
              </a:r>
            </a:p>
          </p:txBody>
        </p:sp>
      </p:grpSp>
      <p:grpSp>
        <p:nvGrpSpPr>
          <p:cNvPr id="19" name="Group 18">
            <a:extLst>
              <a:ext uri="{FF2B5EF4-FFF2-40B4-BE49-F238E27FC236}">
                <a16:creationId xmlns:a16="http://schemas.microsoft.com/office/drawing/2014/main" id="{F6A1F26B-515D-45CD-90C5-95494B35370B}"/>
              </a:ext>
            </a:extLst>
          </p:cNvPr>
          <p:cNvGrpSpPr/>
          <p:nvPr/>
        </p:nvGrpSpPr>
        <p:grpSpPr>
          <a:xfrm>
            <a:off x="4658141" y="1535268"/>
            <a:ext cx="1696996" cy="680235"/>
            <a:chOff x="5420139" y="1535268"/>
            <a:chExt cx="1696996" cy="680235"/>
          </a:xfrm>
        </p:grpSpPr>
        <p:sp>
          <p:nvSpPr>
            <p:cNvPr id="20" name="Left Brace 19">
              <a:extLst>
                <a:ext uri="{FF2B5EF4-FFF2-40B4-BE49-F238E27FC236}">
                  <a16:creationId xmlns:a16="http://schemas.microsoft.com/office/drawing/2014/main" id="{9E174125-A68C-405C-B9EC-67B3CE10A261}"/>
                </a:ext>
              </a:extLst>
            </p:cNvPr>
            <p:cNvSpPr/>
            <p:nvPr/>
          </p:nvSpPr>
          <p:spPr bwMode="auto">
            <a:xfrm rot="5400000">
              <a:off x="6122847" y="1555320"/>
              <a:ext cx="351475" cy="968892"/>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21" name="TextBox 20">
              <a:extLst>
                <a:ext uri="{FF2B5EF4-FFF2-40B4-BE49-F238E27FC236}">
                  <a16:creationId xmlns:a16="http://schemas.microsoft.com/office/drawing/2014/main" id="{9148A0CE-48CF-41F4-BCF9-73EE993CF460}"/>
                </a:ext>
              </a:extLst>
            </p:cNvPr>
            <p:cNvSpPr txBox="1"/>
            <p:nvPr/>
          </p:nvSpPr>
          <p:spPr>
            <a:xfrm>
              <a:off x="5420139" y="1535268"/>
              <a:ext cx="1696996" cy="369332"/>
            </a:xfrm>
            <a:prstGeom prst="rect">
              <a:avLst/>
            </a:prstGeom>
            <a:noFill/>
          </p:spPr>
          <p:txBody>
            <a:bodyPr wrap="square" rtlCol="0">
              <a:spAutoFit/>
            </a:bodyPr>
            <a:lstStyle/>
            <a:p>
              <a:r>
                <a:rPr lang="en-US" dirty="0">
                  <a:solidFill>
                    <a:srgbClr val="636360"/>
                  </a:solidFill>
                </a:rPr>
                <a:t>resource type</a:t>
              </a:r>
            </a:p>
          </p:txBody>
        </p:sp>
      </p:grpSp>
    </p:spTree>
    <p:extLst>
      <p:ext uri="{BB962C8B-B14F-4D97-AF65-F5344CB8AC3E}">
        <p14:creationId xmlns:p14="http://schemas.microsoft.com/office/powerpoint/2010/main" val="3422040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BDF90-3511-41AE-A8F1-B75E77397D20}"/>
              </a:ext>
            </a:extLst>
          </p:cNvPr>
          <p:cNvSpPr>
            <a:spLocks noGrp="1"/>
          </p:cNvSpPr>
          <p:nvPr>
            <p:ph type="title"/>
          </p:nvPr>
        </p:nvSpPr>
        <p:spPr/>
        <p:txBody>
          <a:bodyPr/>
          <a:lstStyle/>
          <a:p>
            <a:r>
              <a:rPr lang="en-CA" dirty="0"/>
              <a:t>FHIR REST URLs</a:t>
            </a:r>
          </a:p>
        </p:txBody>
      </p:sp>
      <p:sp>
        <p:nvSpPr>
          <p:cNvPr id="3" name="Footer Placeholder 2">
            <a:extLst>
              <a:ext uri="{FF2B5EF4-FFF2-40B4-BE49-F238E27FC236}">
                <a16:creationId xmlns:a16="http://schemas.microsoft.com/office/drawing/2014/main" id="{C8FD7A11-6881-45BD-9E49-04317A1010E8}"/>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C3ED9669-7652-43CB-B22A-B851960A7496}"/>
              </a:ext>
            </a:extLst>
          </p:cNvPr>
          <p:cNvSpPr>
            <a:spLocks noGrp="1"/>
          </p:cNvSpPr>
          <p:nvPr>
            <p:ph type="sldNum" sz="quarter" idx="11"/>
          </p:nvPr>
        </p:nvSpPr>
        <p:spPr/>
        <p:txBody>
          <a:bodyPr/>
          <a:lstStyle/>
          <a:p>
            <a:fld id="{6CACE926-AEF5-4BFE-8BD7-24414108CB7B}" type="slidenum">
              <a:rPr lang="en-US" altLang="en-US" smtClean="0"/>
              <a:pPr/>
              <a:t>26</a:t>
            </a:fld>
            <a:endParaRPr lang="en-US" altLang="en-US" dirty="0"/>
          </a:p>
        </p:txBody>
      </p:sp>
      <p:graphicFrame>
        <p:nvGraphicFramePr>
          <p:cNvPr id="5" name="Content Placeholder 6">
            <a:extLst>
              <a:ext uri="{FF2B5EF4-FFF2-40B4-BE49-F238E27FC236}">
                <a16:creationId xmlns:a16="http://schemas.microsoft.com/office/drawing/2014/main" id="{625B08AC-FE0F-4F26-800D-1ECFAD72A4F0}"/>
              </a:ext>
            </a:extLst>
          </p:cNvPr>
          <p:cNvGraphicFramePr>
            <a:graphicFrameLocks/>
          </p:cNvGraphicFramePr>
          <p:nvPr/>
        </p:nvGraphicFramePr>
        <p:xfrm>
          <a:off x="613647" y="1204912"/>
          <a:ext cx="7892716" cy="3067144"/>
        </p:xfrm>
        <a:graphic>
          <a:graphicData uri="http://schemas.openxmlformats.org/drawingml/2006/table">
            <a:tbl>
              <a:tblPr firstRow="1" bandRow="1">
                <a:tableStyleId>{5C22544A-7EE6-4342-B048-85BDC9FD1C3A}</a:tableStyleId>
              </a:tblPr>
              <a:tblGrid>
                <a:gridCol w="2289438">
                  <a:extLst>
                    <a:ext uri="{9D8B030D-6E8A-4147-A177-3AD203B41FA5}">
                      <a16:colId xmlns:a16="http://schemas.microsoft.com/office/drawing/2014/main" val="20000"/>
                    </a:ext>
                  </a:extLst>
                </a:gridCol>
                <a:gridCol w="1608794">
                  <a:extLst>
                    <a:ext uri="{9D8B030D-6E8A-4147-A177-3AD203B41FA5}">
                      <a16:colId xmlns:a16="http://schemas.microsoft.com/office/drawing/2014/main" val="20001"/>
                    </a:ext>
                  </a:extLst>
                </a:gridCol>
                <a:gridCol w="2701949">
                  <a:extLst>
                    <a:ext uri="{9D8B030D-6E8A-4147-A177-3AD203B41FA5}">
                      <a16:colId xmlns:a16="http://schemas.microsoft.com/office/drawing/2014/main" val="20002"/>
                    </a:ext>
                  </a:extLst>
                </a:gridCol>
                <a:gridCol w="1292535">
                  <a:extLst>
                    <a:ext uri="{9D8B030D-6E8A-4147-A177-3AD203B41FA5}">
                      <a16:colId xmlns:a16="http://schemas.microsoft.com/office/drawing/2014/main" val="20003"/>
                    </a:ext>
                  </a:extLst>
                </a:gridCol>
              </a:tblGrid>
              <a:tr h="482480">
                <a:tc>
                  <a:txBody>
                    <a:bodyPr/>
                    <a:lstStyle/>
                    <a:p>
                      <a:r>
                        <a:rPr kumimoji="0" lang="en-AU" sz="1500" b="1" kern="1200" dirty="0">
                          <a:solidFill>
                            <a:schemeClr val="bg1"/>
                          </a:solidFill>
                          <a:latin typeface="Franklin Gothic Book" charset="0"/>
                          <a:ea typeface="ＭＳ Ｐゴシック" charset="-128"/>
                          <a:cs typeface="ＭＳ Ｐゴシック" charset="-128"/>
                        </a:rPr>
                        <a:t>Template</a:t>
                      </a:r>
                    </a:p>
                  </a:txBody>
                  <a:tcPr marL="68580" marR="68580" marT="34290" marB="34290"/>
                </a:tc>
                <a:tc>
                  <a:txBody>
                    <a:bodyPr/>
                    <a:lstStyle/>
                    <a:p>
                      <a:r>
                        <a:rPr kumimoji="0" lang="en-AU" sz="1500" b="1" kern="1200" dirty="0">
                          <a:solidFill>
                            <a:schemeClr val="bg1"/>
                          </a:solidFill>
                          <a:latin typeface="Franklin Gothic Book" charset="0"/>
                          <a:ea typeface="ＭＳ Ｐゴシック" charset="-128"/>
                          <a:cs typeface="ＭＳ Ｐゴシック" charset="-128"/>
                        </a:rPr>
                        <a:t>Description</a:t>
                      </a:r>
                    </a:p>
                  </a:txBody>
                  <a:tcPr marL="68580" marR="68580" marT="34290" marB="34290"/>
                </a:tc>
                <a:tc>
                  <a:txBody>
                    <a:bodyPr/>
                    <a:lstStyle/>
                    <a:p>
                      <a:r>
                        <a:rPr kumimoji="0" lang="en-AU" sz="1200" b="1" kern="1200" dirty="0">
                          <a:solidFill>
                            <a:schemeClr val="bg1"/>
                          </a:solidFill>
                          <a:latin typeface="Franklin Gothic Book" charset="0"/>
                          <a:ea typeface="ＭＳ Ｐゴシック" charset="-128"/>
                          <a:cs typeface="ＭＳ Ｐゴシック" charset="-128"/>
                        </a:rPr>
                        <a:t>Example</a:t>
                      </a:r>
                    </a:p>
                  </a:txBody>
                  <a:tcPr marL="68580" marR="68580" marT="34290" marB="34290"/>
                </a:tc>
                <a:tc>
                  <a:txBody>
                    <a:bodyPr/>
                    <a:lstStyle/>
                    <a:p>
                      <a:r>
                        <a:rPr kumimoji="0" lang="en-AU" sz="1200" b="1" kern="1200" dirty="0">
                          <a:solidFill>
                            <a:schemeClr val="bg1"/>
                          </a:solidFill>
                          <a:latin typeface="Franklin Gothic Book" charset="0"/>
                          <a:ea typeface="ＭＳ Ｐゴシック" charset="-128"/>
                          <a:cs typeface="ＭＳ Ｐゴシック" charset="-128"/>
                        </a:rPr>
                        <a:t>Operations</a:t>
                      </a:r>
                    </a:p>
                  </a:txBody>
                  <a:tcPr marL="68580" marR="68580" marT="34290" marB="34290"/>
                </a:tc>
                <a:extLst>
                  <a:ext uri="{0D108BD9-81ED-4DB2-BD59-A6C34878D82A}">
                    <a16:rowId xmlns:a16="http://schemas.microsoft.com/office/drawing/2014/main" val="10000"/>
                  </a:ext>
                </a:extLst>
              </a:tr>
              <a:tr h="434340">
                <a:tc>
                  <a:txBody>
                    <a:bodyPr/>
                    <a:lstStyle/>
                    <a:p>
                      <a:r>
                        <a:rPr kumimoji="0" lang="en-AU" sz="1500" b="1" kern="1200" dirty="0">
                          <a:solidFill>
                            <a:schemeClr val="tx1"/>
                          </a:solidFill>
                          <a:latin typeface="Franklin Gothic Book" charset="0"/>
                          <a:ea typeface="ＭＳ Ｐゴシック" charset="-128"/>
                          <a:cs typeface="ＭＳ Ｐゴシック" charset="-128"/>
                        </a:rPr>
                        <a:t>[base]</a:t>
                      </a:r>
                    </a:p>
                  </a:txBody>
                  <a:tcPr marL="68580" marR="68580" marT="34290" marB="34290"/>
                </a:tc>
                <a:tc>
                  <a:txBody>
                    <a:bodyPr/>
                    <a:lstStyle/>
                    <a:p>
                      <a:r>
                        <a:rPr kumimoji="0" lang="en-AU" sz="1500" b="1" kern="1200" dirty="0">
                          <a:solidFill>
                            <a:schemeClr val="tx1"/>
                          </a:solidFill>
                          <a:latin typeface="Franklin Gothic Book" charset="0"/>
                          <a:ea typeface="ＭＳ Ｐゴシック" charset="-128"/>
                          <a:cs typeface="ＭＳ Ｐゴシック" charset="-128"/>
                        </a:rPr>
                        <a:t>Server URL</a:t>
                      </a:r>
                    </a:p>
                  </a:txBody>
                  <a:tcPr marL="68580" marR="68580" marT="34290" marB="34290"/>
                </a:tc>
                <a:tc>
                  <a:txBody>
                    <a:bodyPr/>
                    <a:lstStyle/>
                    <a:p>
                      <a:r>
                        <a:rPr kumimoji="0" lang="en-AU" sz="1200" b="1" kern="1200" dirty="0">
                          <a:solidFill>
                            <a:schemeClr val="tx1"/>
                          </a:solidFill>
                          <a:latin typeface="Franklin Gothic Book" charset="0"/>
                          <a:ea typeface="ＭＳ Ｐゴシック" charset="-128"/>
                          <a:cs typeface="ＭＳ Ｐゴシック" charset="-128"/>
                        </a:rPr>
                        <a:t>http://fhir.com</a:t>
                      </a:r>
                    </a:p>
                  </a:txBody>
                  <a:tcPr marL="68580" marR="68580" marT="34290" marB="34290"/>
                </a:tc>
                <a:tc>
                  <a:txBody>
                    <a:bodyPr/>
                    <a:lstStyle/>
                    <a:p>
                      <a:r>
                        <a:rPr kumimoji="0" lang="en-AU" sz="1200" b="1" kern="1200" dirty="0">
                          <a:solidFill>
                            <a:schemeClr val="tx1"/>
                          </a:solidFill>
                          <a:latin typeface="Franklin Gothic Book" charset="0"/>
                          <a:ea typeface="ＭＳ Ｐゴシック" charset="-128"/>
                          <a:cs typeface="ＭＳ Ｐゴシック" charset="-128"/>
                        </a:rPr>
                        <a:t>GET, POST</a:t>
                      </a:r>
                    </a:p>
                  </a:txBody>
                  <a:tcPr marL="68580" marR="68580" marT="34290" marB="34290"/>
                </a:tc>
                <a:extLst>
                  <a:ext uri="{0D108BD9-81ED-4DB2-BD59-A6C34878D82A}">
                    <a16:rowId xmlns:a16="http://schemas.microsoft.com/office/drawing/2014/main" val="10001"/>
                  </a:ext>
                </a:extLst>
              </a:tr>
              <a:tr h="530144">
                <a:tc>
                  <a:txBody>
                    <a:bodyPr/>
                    <a:lstStyle/>
                    <a:p>
                      <a:r>
                        <a:rPr kumimoji="0" lang="en-AU" sz="1500" b="1" kern="1200" dirty="0">
                          <a:solidFill>
                            <a:schemeClr val="tx1"/>
                          </a:solidFill>
                          <a:latin typeface="Franklin Gothic Book" charset="0"/>
                          <a:ea typeface="ＭＳ Ｐゴシック" charset="-128"/>
                          <a:cs typeface="ＭＳ Ｐゴシック" charset="-128"/>
                        </a:rPr>
                        <a:t>[base]/[type]</a:t>
                      </a:r>
                    </a:p>
                  </a:txBody>
                  <a:tcPr marL="68580" marR="68580" marT="34290" marB="34290"/>
                </a:tc>
                <a:tc>
                  <a:txBody>
                    <a:bodyPr/>
                    <a:lstStyle/>
                    <a:p>
                      <a:r>
                        <a:rPr kumimoji="0" lang="en-AU" sz="1500" b="1" kern="1200" baseline="0" dirty="0">
                          <a:solidFill>
                            <a:schemeClr val="tx1"/>
                          </a:solidFill>
                          <a:latin typeface="Franklin Gothic Book" charset="0"/>
                          <a:ea typeface="ＭＳ Ｐゴシック" charset="-128"/>
                          <a:cs typeface="ＭＳ Ｐゴシック" charset="-128"/>
                        </a:rPr>
                        <a:t>Collection Manager</a:t>
                      </a:r>
                    </a:p>
                  </a:txBody>
                  <a:tcPr marL="68580" marR="68580" marT="34290" marB="34290"/>
                </a:tc>
                <a:tc>
                  <a:txBody>
                    <a:bodyPr/>
                    <a:lstStyle/>
                    <a:p>
                      <a:r>
                        <a:rPr kumimoji="0" lang="en-AU" sz="1200" b="1" kern="1200" dirty="0">
                          <a:solidFill>
                            <a:schemeClr val="tx1"/>
                          </a:solidFill>
                          <a:latin typeface="Franklin Gothic Book" charset="0"/>
                          <a:ea typeface="ＭＳ Ｐゴシック" charset="-128"/>
                          <a:cs typeface="ＭＳ Ｐゴシック" charset="-128"/>
                        </a:rPr>
                        <a:t>http://fhir.com/Patient</a:t>
                      </a:r>
                    </a:p>
                  </a:txBody>
                  <a:tcPr marL="68580" marR="68580" marT="34290" marB="34290"/>
                </a:tc>
                <a:tc>
                  <a:txBody>
                    <a:bodyPr/>
                    <a:lstStyle/>
                    <a:p>
                      <a:r>
                        <a:rPr kumimoji="0" lang="en-AU" sz="1200" b="1" kern="1200" dirty="0">
                          <a:solidFill>
                            <a:schemeClr val="tx1"/>
                          </a:solidFill>
                          <a:latin typeface="Franklin Gothic Book" charset="0"/>
                          <a:ea typeface="ＭＳ Ｐゴシック" charset="-128"/>
                          <a:cs typeface="ＭＳ Ｐゴシック" charset="-128"/>
                        </a:rPr>
                        <a:t>GET, POST</a:t>
                      </a:r>
                    </a:p>
                  </a:txBody>
                  <a:tcPr marL="68580" marR="68580" marT="34290" marB="34290"/>
                </a:tc>
                <a:extLst>
                  <a:ext uri="{0D108BD9-81ED-4DB2-BD59-A6C34878D82A}">
                    <a16:rowId xmlns:a16="http://schemas.microsoft.com/office/drawing/2014/main" val="10002"/>
                  </a:ext>
                </a:extLst>
              </a:tr>
              <a:tr h="540060">
                <a:tc>
                  <a:txBody>
                    <a:bodyPr/>
                    <a:lstStyle/>
                    <a:p>
                      <a:r>
                        <a:rPr kumimoji="0" lang="en-AU" sz="1500" b="1" kern="1200" dirty="0">
                          <a:solidFill>
                            <a:schemeClr val="tx1"/>
                          </a:solidFill>
                          <a:latin typeface="Franklin Gothic Book" charset="0"/>
                          <a:ea typeface="ＭＳ Ｐゴシック" charset="-128"/>
                          <a:cs typeface="ＭＳ Ｐゴシック" charset="-128"/>
                        </a:rPr>
                        <a:t>[base]/[type]/[id]</a:t>
                      </a:r>
                    </a:p>
                  </a:txBody>
                  <a:tcPr marL="68580" marR="68580" marT="34290" marB="34290"/>
                </a:tc>
                <a:tc>
                  <a:txBody>
                    <a:bodyPr/>
                    <a:lstStyle/>
                    <a:p>
                      <a:r>
                        <a:rPr kumimoji="0" lang="en-AU" sz="1500" b="1" kern="1200" dirty="0">
                          <a:solidFill>
                            <a:schemeClr val="tx1"/>
                          </a:solidFill>
                          <a:latin typeface="Franklin Gothic Book" charset="0"/>
                          <a:ea typeface="ＭＳ Ｐゴシック" charset="-128"/>
                          <a:cs typeface="ＭＳ Ｐゴシック" charset="-128"/>
                        </a:rPr>
                        <a:t>URL for a resource</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http://fhir.com/Patient/23</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GET, PUT, DELETE, PATCH</a:t>
                      </a:r>
                    </a:p>
                  </a:txBody>
                  <a:tcPr marL="68580" marR="68580" marT="34290" marB="34290"/>
                </a:tc>
                <a:extLst>
                  <a:ext uri="{0D108BD9-81ED-4DB2-BD59-A6C34878D82A}">
                    <a16:rowId xmlns:a16="http://schemas.microsoft.com/office/drawing/2014/main" val="10003"/>
                  </a:ext>
                </a:extLst>
              </a:tr>
              <a:tr h="5400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500" b="1" kern="1200" dirty="0">
                          <a:solidFill>
                            <a:schemeClr val="tx1"/>
                          </a:solidFill>
                          <a:latin typeface="Franklin Gothic Book" charset="0"/>
                          <a:ea typeface="ＭＳ Ｐゴシック" charset="-128"/>
                          <a:cs typeface="ＭＳ Ｐゴシック" charset="-128"/>
                        </a:rPr>
                        <a:t>[base]/[type]/[id]/_history/[vid]</a:t>
                      </a:r>
                    </a:p>
                  </a:txBody>
                  <a:tcPr marL="68580" marR="68580" marT="34290" marB="34290"/>
                </a:tc>
                <a:tc>
                  <a:txBody>
                    <a:bodyPr/>
                    <a:lstStyle/>
                    <a:p>
                      <a:r>
                        <a:rPr kumimoji="0" lang="en-AU" sz="1500" b="1" kern="1200" baseline="0" dirty="0">
                          <a:solidFill>
                            <a:schemeClr val="tx1"/>
                          </a:solidFill>
                          <a:latin typeface="Franklin Gothic Book" charset="0"/>
                          <a:ea typeface="ＭＳ Ｐゴシック" charset="-128"/>
                          <a:cs typeface="ＭＳ Ｐゴシック" charset="-128"/>
                        </a:rPr>
                        <a:t>Past version</a:t>
                      </a:r>
                      <a:endParaRPr kumimoji="0" lang="en-AU" sz="1500" b="1" kern="1200" dirty="0">
                        <a:solidFill>
                          <a:schemeClr val="tx1"/>
                        </a:solidFill>
                        <a:latin typeface="Franklin Gothic Book" charset="0"/>
                        <a:ea typeface="ＭＳ Ｐゴシック" charset="-128"/>
                        <a:cs typeface="ＭＳ Ｐゴシック" charset="-128"/>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http://fhir.com/Patient/23/_history/2</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GET</a:t>
                      </a:r>
                    </a:p>
                  </a:txBody>
                  <a:tcPr marL="68580" marR="68580" marT="34290" marB="34290"/>
                </a:tc>
                <a:extLst>
                  <a:ext uri="{0D108BD9-81ED-4DB2-BD59-A6C34878D82A}">
                    <a16:rowId xmlns:a16="http://schemas.microsoft.com/office/drawing/2014/main" val="2232390786"/>
                  </a:ext>
                </a:extLst>
              </a:tr>
              <a:tr h="540060">
                <a:tc>
                  <a:txBody>
                    <a:bodyPr/>
                    <a:lstStyle/>
                    <a:p>
                      <a:r>
                        <a:rPr kumimoji="0" lang="en-AU" sz="1500" b="1" kern="1200" dirty="0">
                          <a:solidFill>
                            <a:schemeClr val="tx1"/>
                          </a:solidFill>
                          <a:latin typeface="Franklin Gothic Book" charset="0"/>
                          <a:ea typeface="ＭＳ Ｐゴシック" charset="-128"/>
                          <a:cs typeface="ＭＳ Ｐゴシック" charset="-128"/>
                        </a:rPr>
                        <a:t>[base]/([type]/([id]/)?)?$[name]</a:t>
                      </a:r>
                    </a:p>
                  </a:txBody>
                  <a:tcPr marL="68580" marR="68580" marT="34290" marB="34290"/>
                </a:tc>
                <a:tc>
                  <a:txBody>
                    <a:bodyPr/>
                    <a:lstStyle/>
                    <a:p>
                      <a:r>
                        <a:rPr kumimoji="0" lang="en-AU" sz="1500" b="1" kern="1200" dirty="0">
                          <a:solidFill>
                            <a:schemeClr val="tx1"/>
                          </a:solidFill>
                          <a:latin typeface="Franklin Gothic Book" charset="0"/>
                          <a:ea typeface="ＭＳ Ｐゴシック" charset="-128"/>
                          <a:cs typeface="ＭＳ Ｐゴシック" charset="-128"/>
                        </a:rPr>
                        <a:t>Operation (server action)</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http://fhir.com/Patient/23/$everything</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GET,</a:t>
                      </a:r>
                      <a:r>
                        <a:rPr kumimoji="0" lang="en-AU" sz="1200" b="1" kern="1200" baseline="0" dirty="0">
                          <a:solidFill>
                            <a:schemeClr val="tx1"/>
                          </a:solidFill>
                          <a:latin typeface="Franklin Gothic Book" charset="0"/>
                          <a:ea typeface="ＭＳ Ｐゴシック" charset="-128"/>
                          <a:cs typeface="ＭＳ Ｐゴシック" charset="-128"/>
                        </a:rPr>
                        <a:t> </a:t>
                      </a:r>
                      <a:r>
                        <a:rPr kumimoji="0" lang="en-AU" sz="1200" b="1" kern="1200" dirty="0">
                          <a:solidFill>
                            <a:schemeClr val="tx1"/>
                          </a:solidFill>
                          <a:latin typeface="Franklin Gothic Book" charset="0"/>
                          <a:ea typeface="ＭＳ Ｐゴシック" charset="-128"/>
                          <a:cs typeface="ＭＳ Ｐゴシック" charset="-128"/>
                        </a:rPr>
                        <a:t>POST</a:t>
                      </a: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00363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7913-A7FE-4C9F-87C6-82E5FDC69FBC}"/>
              </a:ext>
            </a:extLst>
          </p:cNvPr>
          <p:cNvSpPr>
            <a:spLocks noGrp="1"/>
          </p:cNvSpPr>
          <p:nvPr>
            <p:ph type="title"/>
          </p:nvPr>
        </p:nvSpPr>
        <p:spPr/>
        <p:txBody>
          <a:bodyPr/>
          <a:lstStyle/>
          <a:p>
            <a:r>
              <a:rPr lang="en-CA" dirty="0"/>
              <a:t>FHIR &amp; Terminology</a:t>
            </a:r>
          </a:p>
        </p:txBody>
      </p:sp>
      <p:sp>
        <p:nvSpPr>
          <p:cNvPr id="3" name="Footer Placeholder 2">
            <a:extLst>
              <a:ext uri="{FF2B5EF4-FFF2-40B4-BE49-F238E27FC236}">
                <a16:creationId xmlns:a16="http://schemas.microsoft.com/office/drawing/2014/main" id="{F8924DFF-9519-4863-ACE5-5FA099F914AE}"/>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8A1470E2-B5E0-4407-9BB2-3533B2F0830F}"/>
              </a:ext>
            </a:extLst>
          </p:cNvPr>
          <p:cNvSpPr>
            <a:spLocks noGrp="1"/>
          </p:cNvSpPr>
          <p:nvPr>
            <p:ph type="sldNum" sz="quarter" idx="11"/>
          </p:nvPr>
        </p:nvSpPr>
        <p:spPr/>
        <p:txBody>
          <a:bodyPr/>
          <a:lstStyle/>
          <a:p>
            <a:fld id="{6CACE926-AEF5-4BFE-8BD7-24414108CB7B}" type="slidenum">
              <a:rPr lang="en-US" altLang="en-US" smtClean="0"/>
              <a:pPr/>
              <a:t>27</a:t>
            </a:fld>
            <a:endParaRPr lang="en-US" altLang="en-US" dirty="0"/>
          </a:p>
        </p:txBody>
      </p:sp>
      <p:pic>
        <p:nvPicPr>
          <p:cNvPr id="1026" name="Picture 2" descr="Image showing the terminology resources and relationships">
            <a:extLst>
              <a:ext uri="{FF2B5EF4-FFF2-40B4-BE49-F238E27FC236}">
                <a16:creationId xmlns:a16="http://schemas.microsoft.com/office/drawing/2014/main" id="{8E2FB46F-648C-44C0-B8A9-FE4330B2E4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647" y="1031257"/>
            <a:ext cx="7291318" cy="3645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92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Profiles</a:t>
            </a:r>
          </a:p>
        </p:txBody>
      </p:sp>
      <p:sp>
        <p:nvSpPr>
          <p:cNvPr id="3" name="Content Placeholder 2"/>
          <p:cNvSpPr>
            <a:spLocks noGrp="1"/>
          </p:cNvSpPr>
          <p:nvPr>
            <p:ph type="body" sz="quarter" idx="13"/>
          </p:nvPr>
        </p:nvSpPr>
        <p:spPr/>
        <p:txBody>
          <a:bodyPr/>
          <a:lstStyle/>
          <a:p>
            <a:r>
              <a:rPr lang="en-US" sz="2100" dirty="0"/>
              <a:t>Many different contexts in healthcare, but a single set of Resources</a:t>
            </a:r>
          </a:p>
          <a:p>
            <a:r>
              <a:rPr lang="en-US" sz="2100" dirty="0"/>
              <a:t>Need to be able to describe restrictions based on use and context</a:t>
            </a:r>
          </a:p>
          <a:p>
            <a:r>
              <a:rPr lang="en-US" sz="2100" dirty="0"/>
              <a:t>Allow for these usage statements to be:</a:t>
            </a:r>
          </a:p>
          <a:p>
            <a:pPr lvl="1"/>
            <a:r>
              <a:rPr lang="en-US" sz="1500" dirty="0"/>
              <a:t>Authored in a structured manner</a:t>
            </a:r>
          </a:p>
          <a:p>
            <a:pPr lvl="1"/>
            <a:r>
              <a:rPr lang="en-US" sz="1500" dirty="0"/>
              <a:t>Published in a repository</a:t>
            </a:r>
          </a:p>
          <a:p>
            <a:pPr lvl="1"/>
            <a:r>
              <a:rPr lang="en-US" sz="1500" dirty="0"/>
              <a:t>Used as the basis for validation, code, report and UI generation.</a:t>
            </a:r>
          </a:p>
          <a:p>
            <a:r>
              <a:rPr lang="en-AU" sz="2100" dirty="0"/>
              <a:t>Profiling is going to be very important!</a:t>
            </a:r>
            <a:endParaRPr lang="en-AU" sz="1800" dirty="0"/>
          </a:p>
          <a:p>
            <a:endParaRPr lang="en-US" sz="210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28</a:t>
            </a:fld>
            <a:endParaRPr lang="en-CA" dirty="0"/>
          </a:p>
        </p:txBody>
      </p:sp>
    </p:spTree>
    <p:extLst>
      <p:ext uri="{BB962C8B-B14F-4D97-AF65-F5344CB8AC3E}">
        <p14:creationId xmlns:p14="http://schemas.microsoft.com/office/powerpoint/2010/main" val="1929915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a resource. For example...</a:t>
            </a:r>
            <a:endParaRPr lang="nl-NL" dirty="0"/>
          </a:p>
        </p:txBody>
      </p:sp>
      <p:sp>
        <p:nvSpPr>
          <p:cNvPr id="13" name="Slide Number Placeholder 3">
            <a:extLst>
              <a:ext uri="{FF2B5EF4-FFF2-40B4-BE49-F238E27FC236}">
                <a16:creationId xmlns:a16="http://schemas.microsoft.com/office/drawing/2014/main" id="{557A496C-1CCA-44CD-88E5-B6390FB24FA9}"/>
              </a:ext>
            </a:extLst>
          </p:cNvPr>
          <p:cNvSpPr>
            <a:spLocks noGrp="1"/>
          </p:cNvSpPr>
          <p:nvPr>
            <p:ph type="sldNum" sz="quarter" idx="11"/>
          </p:nvPr>
        </p:nvSpPr>
        <p:spPr/>
        <p:txBody>
          <a:bodyPr/>
          <a:lstStyle/>
          <a:p>
            <a:fld id="{5CC3E5C4-3E2B-40F1-9F2B-C46CEB0C88DF}" type="slidenum">
              <a:rPr lang="en-CA" smtClean="0"/>
              <a:pPr/>
              <a:t>29</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28750" y="1257301"/>
            <a:ext cx="3328988" cy="34504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4834506" y="1538786"/>
            <a:ext cx="3625926" cy="3108543"/>
          </a:xfrm>
          <a:prstGeom prst="rect">
            <a:avLst/>
          </a:prstGeom>
          <a:noFill/>
        </p:spPr>
        <p:txBody>
          <a:bodyPr wrap="square" rtlCol="0">
            <a:spAutoFit/>
          </a:bodyPr>
          <a:lstStyle/>
          <a:p>
            <a:r>
              <a:rPr lang="en-US" sz="1400" dirty="0"/>
              <a:t>Require that the identifier uses the NHI – and is required</a:t>
            </a:r>
          </a:p>
          <a:p>
            <a:endParaRPr lang="en-US" sz="1400" dirty="0"/>
          </a:p>
          <a:p>
            <a:r>
              <a:rPr lang="en-US" sz="1400" dirty="0"/>
              <a:t>Limit names to just 1 (instead of 0..*)</a:t>
            </a:r>
          </a:p>
          <a:p>
            <a:endParaRPr lang="en-US" sz="1400" dirty="0"/>
          </a:p>
          <a:p>
            <a:endParaRPr lang="en-US" sz="1400" dirty="0"/>
          </a:p>
          <a:p>
            <a:r>
              <a:rPr lang="en-US" sz="1400" dirty="0"/>
              <a:t>Limit maritalStatus to another set of codes that extends the one from HL7 international</a:t>
            </a:r>
          </a:p>
          <a:p>
            <a:endParaRPr lang="en-US" sz="1400" dirty="0"/>
          </a:p>
          <a:p>
            <a:r>
              <a:rPr lang="en-US" sz="1400" dirty="0"/>
              <a:t>Add an extension to support “iwi” (NZ example)</a:t>
            </a:r>
          </a:p>
          <a:p>
            <a:endParaRPr lang="en-US" sz="1400" dirty="0"/>
          </a:p>
          <a:p>
            <a:r>
              <a:rPr lang="en-US" sz="1400" dirty="0"/>
              <a:t>Constrain out animal element (card. =&gt; 0..0)</a:t>
            </a:r>
          </a:p>
        </p:txBody>
      </p:sp>
      <p:cxnSp>
        <p:nvCxnSpPr>
          <p:cNvPr id="7" name="Straight Arrow Connector 6"/>
          <p:cNvCxnSpPr/>
          <p:nvPr/>
        </p:nvCxnSpPr>
        <p:spPr bwMode="auto">
          <a:xfrm flipH="1">
            <a:off x="3093245" y="1714500"/>
            <a:ext cx="1741262" cy="1143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2914650" y="2057400"/>
            <a:ext cx="1912713" cy="28575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4400550" y="2914650"/>
            <a:ext cx="426813" cy="3429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4FB9E933-B173-4902-8101-9C0D7EACC884}"/>
              </a:ext>
            </a:extLst>
          </p:cNvPr>
          <p:cNvSpPr txBox="1"/>
          <p:nvPr/>
        </p:nvSpPr>
        <p:spPr>
          <a:xfrm>
            <a:off x="4834505" y="1241015"/>
            <a:ext cx="3673295" cy="369332"/>
          </a:xfrm>
          <a:prstGeom prst="rect">
            <a:avLst/>
          </a:prstGeom>
          <a:noFill/>
        </p:spPr>
        <p:txBody>
          <a:bodyPr wrap="square" rtlCol="0">
            <a:spAutoFit/>
          </a:bodyPr>
          <a:lstStyle/>
          <a:p>
            <a:r>
              <a:rPr lang="en-US" b="1" dirty="0"/>
              <a:t>List of </a:t>
            </a:r>
            <a:r>
              <a:rPr lang="en-US" b="1" dirty="0" err="1"/>
              <a:t>contraints</a:t>
            </a:r>
            <a:r>
              <a:rPr lang="en-US" b="1" dirty="0"/>
              <a:t> in the profile</a:t>
            </a:r>
          </a:p>
        </p:txBody>
      </p:sp>
    </p:spTree>
    <p:extLst>
      <p:ext uri="{BB962C8B-B14F-4D97-AF65-F5344CB8AC3E}">
        <p14:creationId xmlns:p14="http://schemas.microsoft.com/office/powerpoint/2010/main" val="3077656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type="body" sz="quarter" idx="13"/>
          </p:nvPr>
        </p:nvSpPr>
        <p:spPr/>
        <p:txBody>
          <a:bodyPr/>
          <a:lstStyle/>
          <a:p>
            <a:r>
              <a:rPr lang="en-US" sz="2000" dirty="0"/>
              <a:t>Grahame Grieve</a:t>
            </a:r>
          </a:p>
          <a:p>
            <a:r>
              <a:rPr lang="en-US" sz="2000" dirty="0"/>
              <a:t>Lloyd McKenzie</a:t>
            </a:r>
          </a:p>
          <a:p>
            <a:r>
              <a:rPr lang="en-US" sz="2000" dirty="0"/>
              <a:t>Ewout Kramer</a:t>
            </a:r>
          </a:p>
          <a:p>
            <a:r>
              <a:rPr lang="en-US" sz="2000" dirty="0"/>
              <a:t>David Hay</a:t>
            </a:r>
          </a:p>
          <a:p>
            <a:r>
              <a:rPr lang="en-US" sz="2000" dirty="0"/>
              <a:t>Josh Mandel</a:t>
            </a:r>
          </a:p>
          <a:p>
            <a:r>
              <a:rPr lang="en-US" sz="2000" dirty="0"/>
              <a:t>Brett </a:t>
            </a:r>
            <a:r>
              <a:rPr lang="en-US" sz="2000" dirty="0" err="1"/>
              <a:t>Marquard</a:t>
            </a:r>
            <a:r>
              <a:rPr lang="en-US" sz="2000" dirty="0"/>
              <a:t> </a:t>
            </a:r>
          </a:p>
          <a:p>
            <a:r>
              <a:rPr lang="en-US" sz="2000" dirty="0"/>
              <a:t>Rik Smithies</a:t>
            </a:r>
          </a:p>
          <a:p>
            <a:r>
              <a:rPr lang="en-US" sz="2000" dirty="0"/>
              <a:t>et al</a:t>
            </a:r>
          </a:p>
          <a:p>
            <a:endParaRPr lang="en-US" sz="200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3</a:t>
            </a:fld>
            <a:endParaRPr lang="en-CA"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000C-8C0D-44C8-AE9A-63156987D4C6}"/>
              </a:ext>
            </a:extLst>
          </p:cNvPr>
          <p:cNvSpPr>
            <a:spLocks noGrp="1"/>
          </p:cNvSpPr>
          <p:nvPr>
            <p:ph type="title"/>
          </p:nvPr>
        </p:nvSpPr>
        <p:spPr/>
        <p:txBody>
          <a:bodyPr/>
          <a:lstStyle/>
          <a:p>
            <a:r>
              <a:rPr lang="en-CA" dirty="0"/>
              <a:t>The FHIR spec</a:t>
            </a:r>
          </a:p>
        </p:txBody>
      </p:sp>
      <p:sp>
        <p:nvSpPr>
          <p:cNvPr id="3" name="Footer Placeholder 2">
            <a:extLst>
              <a:ext uri="{FF2B5EF4-FFF2-40B4-BE49-F238E27FC236}">
                <a16:creationId xmlns:a16="http://schemas.microsoft.com/office/drawing/2014/main" id="{D9974403-0502-4FE1-83C3-F09AC058344A}"/>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68189247-1D2B-4F24-AECD-5F05062C9A0B}"/>
              </a:ext>
            </a:extLst>
          </p:cNvPr>
          <p:cNvSpPr>
            <a:spLocks noGrp="1"/>
          </p:cNvSpPr>
          <p:nvPr>
            <p:ph type="sldNum" sz="quarter" idx="11"/>
          </p:nvPr>
        </p:nvSpPr>
        <p:spPr/>
        <p:txBody>
          <a:bodyPr/>
          <a:lstStyle/>
          <a:p>
            <a:fld id="{6CACE926-AEF5-4BFE-8BD7-24414108CB7B}" type="slidenum">
              <a:rPr lang="en-US" altLang="en-US" smtClean="0"/>
              <a:pPr/>
              <a:t>30</a:t>
            </a:fld>
            <a:endParaRPr lang="en-US" altLang="en-US" dirty="0"/>
          </a:p>
        </p:txBody>
      </p:sp>
      <p:pic>
        <p:nvPicPr>
          <p:cNvPr id="5" name="Picture 4">
            <a:extLst>
              <a:ext uri="{FF2B5EF4-FFF2-40B4-BE49-F238E27FC236}">
                <a16:creationId xmlns:a16="http://schemas.microsoft.com/office/drawing/2014/main" id="{AEAF9307-A7FF-44E1-A7B3-FCBBF549137B}"/>
              </a:ext>
            </a:extLst>
          </p:cNvPr>
          <p:cNvPicPr>
            <a:picLocks noChangeAspect="1"/>
          </p:cNvPicPr>
          <p:nvPr/>
        </p:nvPicPr>
        <p:blipFill>
          <a:blip r:embed="rId2"/>
          <a:stretch>
            <a:fillRect/>
          </a:stretch>
        </p:blipFill>
        <p:spPr>
          <a:xfrm>
            <a:off x="1182459" y="888969"/>
            <a:ext cx="6779081" cy="3811634"/>
          </a:xfrm>
          <a:prstGeom prst="rect">
            <a:avLst/>
          </a:prstGeom>
        </p:spPr>
      </p:pic>
    </p:spTree>
    <p:extLst>
      <p:ext uri="{BB962C8B-B14F-4D97-AF65-F5344CB8AC3E}">
        <p14:creationId xmlns:p14="http://schemas.microsoft.com/office/powerpoint/2010/main" val="1766326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sp>
        <p:nvSpPr>
          <p:cNvPr id="4" name="Slide Number Placeholder 3"/>
          <p:cNvSpPr>
            <a:spLocks noGrp="1"/>
          </p:cNvSpPr>
          <p:nvPr>
            <p:ph type="sldNum" sz="quarter" idx="11"/>
          </p:nvPr>
        </p:nvSpPr>
        <p:spPr/>
        <p:txBody>
          <a:bodyPr/>
          <a:lstStyle/>
          <a:p>
            <a:fld id="{5CC3E5C4-3E2B-40F1-9F2B-C46CEB0C88DF}" type="slidenum">
              <a:rPr lang="en-CA" smtClean="0"/>
              <a:pPr/>
              <a:t>31</a:t>
            </a:fld>
            <a:endParaRPr lang="en-CA" dirty="0"/>
          </a:p>
        </p:txBody>
      </p:sp>
      <p:pic>
        <p:nvPicPr>
          <p:cNvPr id="7" name="Content Placeholder 6"/>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465263" y="1317151"/>
            <a:ext cx="6478587" cy="3295650"/>
          </a:xfrm>
        </p:spPr>
      </p:pic>
      <p:sp>
        <p:nvSpPr>
          <p:cNvPr id="6" name="TextBox 5"/>
          <p:cNvSpPr txBox="1"/>
          <p:nvPr/>
        </p:nvSpPr>
        <p:spPr>
          <a:xfrm>
            <a:off x="887574" y="1033832"/>
            <a:ext cx="6789038" cy="369332"/>
          </a:xfrm>
          <a:prstGeom prst="rect">
            <a:avLst/>
          </a:prstGeom>
          <a:solidFill>
            <a:schemeClr val="bg1"/>
          </a:solidFill>
          <a:ln>
            <a:solidFill>
              <a:schemeClr val="tx1"/>
            </a:solidFill>
          </a:ln>
        </p:spPr>
        <p:txBody>
          <a:bodyPr wrap="none" rtlCol="0">
            <a:spAutoFit/>
          </a:bodyPr>
          <a:lstStyle/>
          <a:p>
            <a:r>
              <a:rPr lang="en-CA" dirty="0"/>
              <a:t>Systems accessing HAPI server in previous year (as of 2017-05)</a:t>
            </a:r>
          </a:p>
        </p:txBody>
      </p:sp>
    </p:spTree>
    <p:extLst>
      <p:ext uri="{BB962C8B-B14F-4D97-AF65-F5344CB8AC3E}">
        <p14:creationId xmlns:p14="http://schemas.microsoft.com/office/powerpoint/2010/main" val="4209720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Assistance</a:t>
            </a:r>
          </a:p>
        </p:txBody>
      </p:sp>
      <p:pic>
        <p:nvPicPr>
          <p:cNvPr id="7" name="Snagit_PPT35C0" descr="PPT35C0.png"/>
          <p:cNvPicPr>
            <a:picLocks noGrp="1" noChangeAspect="1"/>
          </p:cNvPicPr>
          <p:nvPr>
            <p:ph idx="4294967295"/>
          </p:nvPr>
        </p:nvPicPr>
        <p:blipFill>
          <a:blip r:embed="rId3" cstate="print"/>
          <a:stretch>
            <a:fillRect/>
          </a:stretch>
        </p:blipFill>
        <p:spPr>
          <a:xfrm>
            <a:off x="323647" y="3215175"/>
            <a:ext cx="1026285" cy="1026284"/>
          </a:xfrm>
        </p:spPr>
      </p:pic>
      <p:pic>
        <p:nvPicPr>
          <p:cNvPr id="36866" name="Picture 2" descr="https://zulip.org/images/logos/zulip-icon-512x512.png"/>
          <p:cNvPicPr>
            <a:picLocks noChangeAspect="1" noChangeArrowheads="1"/>
          </p:cNvPicPr>
          <p:nvPr/>
        </p:nvPicPr>
        <p:blipFill>
          <a:blip r:embed="rId4" cstate="print"/>
          <a:srcRect/>
          <a:stretch>
            <a:fillRect/>
          </a:stretch>
        </p:blipFill>
        <p:spPr bwMode="auto">
          <a:xfrm>
            <a:off x="227002" y="1451182"/>
            <a:ext cx="1149279" cy="1149280"/>
          </a:xfrm>
          <a:prstGeom prst="rect">
            <a:avLst/>
          </a:prstGeom>
          <a:noFill/>
        </p:spPr>
      </p:pic>
      <p:sp>
        <p:nvSpPr>
          <p:cNvPr id="8" name="TextBox 7"/>
          <p:cNvSpPr txBox="1"/>
          <p:nvPr/>
        </p:nvSpPr>
        <p:spPr>
          <a:xfrm>
            <a:off x="1708347" y="1657560"/>
            <a:ext cx="2276211" cy="646331"/>
          </a:xfrm>
          <a:prstGeom prst="rect">
            <a:avLst/>
          </a:prstGeom>
          <a:noFill/>
        </p:spPr>
        <p:txBody>
          <a:bodyPr wrap="square" rtlCol="0">
            <a:spAutoFit/>
          </a:bodyPr>
          <a:lstStyle/>
          <a:p>
            <a:r>
              <a:rPr lang="en-US" b="1" dirty="0"/>
              <a:t>http://chat.fhir.org </a:t>
            </a:r>
            <a:r>
              <a:rPr lang="en-US" dirty="0"/>
              <a:t>(“Zulip”)</a:t>
            </a:r>
          </a:p>
        </p:txBody>
      </p:sp>
      <p:sp>
        <p:nvSpPr>
          <p:cNvPr id="10" name="TextBox 9"/>
          <p:cNvSpPr txBox="1"/>
          <p:nvPr/>
        </p:nvSpPr>
        <p:spPr>
          <a:xfrm>
            <a:off x="1401492" y="3543651"/>
            <a:ext cx="5791996" cy="369332"/>
          </a:xfrm>
          <a:prstGeom prst="rect">
            <a:avLst/>
          </a:prstGeom>
          <a:noFill/>
        </p:spPr>
        <p:txBody>
          <a:bodyPr wrap="square" rtlCol="0">
            <a:spAutoFit/>
          </a:bodyPr>
          <a:lstStyle/>
          <a:p>
            <a:r>
              <a:rPr lang="en-US" dirty="0"/>
              <a:t>http://stackoverflow.com/questions/tagged/hl7-fhir</a:t>
            </a:r>
          </a:p>
        </p:txBody>
      </p:sp>
      <p:sp>
        <p:nvSpPr>
          <p:cNvPr id="15" name="Slide Number Placeholder 3">
            <a:extLst>
              <a:ext uri="{FF2B5EF4-FFF2-40B4-BE49-F238E27FC236}">
                <a16:creationId xmlns:a16="http://schemas.microsoft.com/office/drawing/2014/main" id="{3E7A5F82-688B-451E-ACBC-9782E4822B38}"/>
              </a:ext>
            </a:extLst>
          </p:cNvPr>
          <p:cNvSpPr txBox="1">
            <a:spLocks/>
          </p:cNvSpPr>
          <p:nvPr/>
        </p:nvSpPr>
        <p:spPr>
          <a:xfrm>
            <a:off x="7686097" y="4834447"/>
            <a:ext cx="720080" cy="165832"/>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z="750"/>
              <a:pPr/>
              <a:t>32</a:t>
            </a:fld>
            <a:endParaRPr lang="en-CA" sz="750" dirty="0"/>
          </a:p>
        </p:txBody>
      </p:sp>
    </p:spTree>
    <p:extLst>
      <p:ext uri="{BB962C8B-B14F-4D97-AF65-F5344CB8AC3E}">
        <p14:creationId xmlns:p14="http://schemas.microsoft.com/office/powerpoint/2010/main" val="3374468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C455C406-3DDE-4E60-8943-9A7E6A09FB7E}"/>
              </a:ext>
            </a:extLst>
          </p:cNvPr>
          <p:cNvSpPr txBox="1">
            <a:spLocks noChangeArrowheads="1"/>
          </p:cNvSpPr>
          <p:nvPr/>
        </p:nvSpPr>
        <p:spPr>
          <a:xfrm>
            <a:off x="575556" y="2301720"/>
            <a:ext cx="5908371" cy="2161026"/>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GB" sz="6000" kern="0" dirty="0">
                <a:solidFill>
                  <a:schemeClr val="accent1"/>
                </a:solidFill>
              </a:rPr>
              <a:t>Thank You – </a:t>
            </a:r>
          </a:p>
          <a:p>
            <a:r>
              <a:rPr lang="en-GB" sz="6000" kern="0" dirty="0">
                <a:solidFill>
                  <a:schemeClr val="accent1"/>
                </a:solidFill>
              </a:rPr>
              <a:t>Questions?</a:t>
            </a:r>
          </a:p>
        </p:txBody>
      </p:sp>
      <p:sp>
        <p:nvSpPr>
          <p:cNvPr id="2" name="TextBox 1">
            <a:extLst>
              <a:ext uri="{FF2B5EF4-FFF2-40B4-BE49-F238E27FC236}">
                <a16:creationId xmlns:a16="http://schemas.microsoft.com/office/drawing/2014/main" id="{A4D7AEED-F1D1-46E3-98F6-626619B497C1}"/>
              </a:ext>
            </a:extLst>
          </p:cNvPr>
          <p:cNvSpPr txBox="1"/>
          <p:nvPr/>
        </p:nvSpPr>
        <p:spPr>
          <a:xfrm>
            <a:off x="3150777" y="4250556"/>
            <a:ext cx="2842445" cy="369332"/>
          </a:xfrm>
          <a:prstGeom prst="rect">
            <a:avLst/>
          </a:prstGeom>
          <a:noFill/>
        </p:spPr>
        <p:txBody>
          <a:bodyPr wrap="none" rtlCol="0">
            <a:spAutoFit/>
          </a:bodyPr>
          <a:lstStyle/>
          <a:p>
            <a:r>
              <a:rPr lang="en-CA" dirty="0"/>
              <a:t>lmckenzie@gevityinc.com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BC1BD5-9103-4A57-A89D-6289C5ED1A23}"/>
              </a:ext>
            </a:extLst>
          </p:cNvPr>
          <p:cNvSpPr>
            <a:spLocks noGrp="1"/>
          </p:cNvSpPr>
          <p:nvPr>
            <p:ph type="title"/>
          </p:nvPr>
        </p:nvSpPr>
        <p:spPr/>
        <p:txBody>
          <a:bodyPr/>
          <a:lstStyle/>
          <a:p>
            <a:r>
              <a:rPr lang="en-CA" dirty="0"/>
              <a:t>HL7 RIM</a:t>
            </a:r>
          </a:p>
        </p:txBody>
      </p:sp>
      <p:sp>
        <p:nvSpPr>
          <p:cNvPr id="4" name="Footer Placeholder 3">
            <a:extLst>
              <a:ext uri="{FF2B5EF4-FFF2-40B4-BE49-F238E27FC236}">
                <a16:creationId xmlns:a16="http://schemas.microsoft.com/office/drawing/2014/main" id="{627C1A0C-C0D7-4F7F-9FB7-C8357C0891D8}"/>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FEA2FC3E-7F4B-44E5-AA90-0736E05E5A78}"/>
              </a:ext>
            </a:extLst>
          </p:cNvPr>
          <p:cNvSpPr>
            <a:spLocks noGrp="1"/>
          </p:cNvSpPr>
          <p:nvPr>
            <p:ph type="sldNum" sz="quarter" idx="11"/>
          </p:nvPr>
        </p:nvSpPr>
        <p:spPr/>
        <p:txBody>
          <a:bodyPr/>
          <a:lstStyle/>
          <a:p>
            <a:fld id="{6CACE926-AEF5-4BFE-8BD7-24414108CB7B}" type="slidenum">
              <a:rPr lang="en-US" altLang="en-US" smtClean="0"/>
              <a:pPr/>
              <a:t>4</a:t>
            </a:fld>
            <a:endParaRPr lang="en-US" altLang="en-US" dirty="0"/>
          </a:p>
        </p:txBody>
      </p:sp>
    </p:spTree>
    <p:extLst>
      <p:ext uri="{BB962C8B-B14F-4D97-AF65-F5344CB8AC3E}">
        <p14:creationId xmlns:p14="http://schemas.microsoft.com/office/powerpoint/2010/main" val="3729955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DA404929-57E5-4CEF-8696-345D339604FA}"/>
              </a:ext>
            </a:extLst>
          </p:cNvPr>
          <p:cNvSpPr>
            <a:spLocks noGrp="1" noChangeArrowheads="1"/>
          </p:cNvSpPr>
          <p:nvPr>
            <p:ph type="title"/>
          </p:nvPr>
        </p:nvSpPr>
        <p:spPr/>
        <p:txBody>
          <a:bodyPr/>
          <a:lstStyle/>
          <a:p>
            <a:r>
              <a:rPr lang="en-CA" altLang="en-US"/>
              <a:t>V3 – a standard in decline</a:t>
            </a:r>
          </a:p>
        </p:txBody>
      </p:sp>
      <p:sp>
        <p:nvSpPr>
          <p:cNvPr id="8195" name="Content Placeholder 2">
            <a:extLst>
              <a:ext uri="{FF2B5EF4-FFF2-40B4-BE49-F238E27FC236}">
                <a16:creationId xmlns:a16="http://schemas.microsoft.com/office/drawing/2014/main" id="{35AED7B7-8FE8-458B-B234-7664514A3193}"/>
              </a:ext>
            </a:extLst>
          </p:cNvPr>
          <p:cNvSpPr>
            <a:spLocks noGrp="1" noChangeArrowheads="1"/>
          </p:cNvSpPr>
          <p:nvPr>
            <p:ph idx="1"/>
          </p:nvPr>
        </p:nvSpPr>
        <p:spPr/>
        <p:txBody>
          <a:bodyPr/>
          <a:lstStyle/>
          <a:p>
            <a:r>
              <a:rPr lang="en-CA" altLang="en-US" sz="1800" dirty="0"/>
              <a:t>V3 has only really succeeded in a few environments</a:t>
            </a:r>
          </a:p>
          <a:p>
            <a:pPr lvl="1"/>
            <a:r>
              <a:rPr lang="en-CA" altLang="en-US" sz="1600" dirty="0"/>
              <a:t>Canada, UK, Netherlands, FDA</a:t>
            </a:r>
          </a:p>
          <a:p>
            <a:pPr lvl="1"/>
            <a:r>
              <a:rPr lang="en-CA" altLang="en-US" sz="1600" dirty="0"/>
              <a:t>All places with large investments (i.e. billions of $$) </a:t>
            </a:r>
          </a:p>
          <a:p>
            <a:pPr lvl="1"/>
            <a:r>
              <a:rPr lang="en-CA" altLang="en-US" sz="1600" dirty="0"/>
              <a:t>CDA is the one exception</a:t>
            </a:r>
          </a:p>
          <a:p>
            <a:r>
              <a:rPr lang="en-CA" altLang="en-US" sz="1800" dirty="0"/>
              <a:t>V3 is now in significant decline</a:t>
            </a:r>
          </a:p>
          <a:p>
            <a:pPr lvl="1"/>
            <a:r>
              <a:rPr lang="en-CA" altLang="en-US" sz="1600" dirty="0"/>
              <a:t>Very little energy at HL7 international</a:t>
            </a:r>
          </a:p>
          <a:p>
            <a:pPr lvl="1"/>
            <a:r>
              <a:rPr lang="en-CA" altLang="en-US" sz="1600" dirty="0"/>
              <a:t>Was never picked up by large EHR vendors</a:t>
            </a:r>
          </a:p>
          <a:p>
            <a:pPr lvl="1"/>
            <a:r>
              <a:rPr lang="en-CA" altLang="en-US" sz="1600" dirty="0"/>
              <a:t>Tooling infrastructure is fragile and not well maintained</a:t>
            </a:r>
          </a:p>
          <a:p>
            <a:pPr lvl="2"/>
            <a:r>
              <a:rPr lang="en-CA" altLang="en-US" sz="1400" dirty="0"/>
              <a:t>Canada has developed and maintained some additional tooling infrastructure</a:t>
            </a:r>
          </a:p>
          <a:p>
            <a:pPr lvl="1"/>
            <a:r>
              <a:rPr lang="en-CA" altLang="en-US" sz="1600" dirty="0"/>
              <a:t>Even countries where v3 was widely adopted are now looking at FHIR</a:t>
            </a:r>
          </a:p>
          <a:p>
            <a:pPr lvl="2"/>
            <a:r>
              <a:rPr lang="en-CA" altLang="en-US" sz="1400" dirty="0"/>
              <a:t>Now starting to happen in Canada</a:t>
            </a:r>
          </a:p>
        </p:txBody>
      </p:sp>
      <p:sp>
        <p:nvSpPr>
          <p:cNvPr id="8197" name="Slide Number Placeholder 4">
            <a:extLst>
              <a:ext uri="{FF2B5EF4-FFF2-40B4-BE49-F238E27FC236}">
                <a16:creationId xmlns:a16="http://schemas.microsoft.com/office/drawing/2014/main" id="{61DD8540-FBDE-4656-BB19-B00E0A230BC7}"/>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3000"/>
              </a:lnSpc>
              <a:spcBef>
                <a:spcPct val="50000"/>
              </a:spcBef>
              <a:buChar char="•"/>
              <a:defRPr sz="2100">
                <a:solidFill>
                  <a:schemeClr val="tx1"/>
                </a:solidFill>
                <a:latin typeface="Times New Roman" panose="02020603050405020304" pitchFamily="18" charset="0"/>
                <a:cs typeface="Arial" panose="020B0604020202020204" pitchFamily="34" charset="0"/>
              </a:defRPr>
            </a:lvl1pPr>
            <a:lvl2pPr marL="557213" indent="-214313">
              <a:lnSpc>
                <a:spcPct val="88000"/>
              </a:lnSpc>
              <a:spcBef>
                <a:spcPct val="20000"/>
              </a:spcBef>
              <a:buChar char="–"/>
              <a:defRPr sz="1800">
                <a:solidFill>
                  <a:schemeClr val="tx1"/>
                </a:solidFill>
                <a:latin typeface="Times New Roman" panose="02020603050405020304" pitchFamily="18" charset="0"/>
                <a:cs typeface="Arial" panose="020B0604020202020204" pitchFamily="34" charset="0"/>
              </a:defRPr>
            </a:lvl2pPr>
            <a:lvl3pPr marL="857250" indent="-171450">
              <a:spcBef>
                <a:spcPct val="20000"/>
              </a:spcBef>
              <a:buChar char="•"/>
              <a:defRPr sz="1500">
                <a:solidFill>
                  <a:schemeClr val="tx1"/>
                </a:solidFill>
                <a:latin typeface="Times New Roman" panose="02020603050405020304" pitchFamily="18" charset="0"/>
                <a:cs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1543050" indent="-17145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fld id="{58344FDF-A2AC-4E2C-86B2-512D6F30E80A}" type="slidenum">
              <a:rPr lang="en-US" altLang="en-US" sz="1050"/>
              <a:pPr>
                <a:lnSpc>
                  <a:spcPct val="100000"/>
                </a:lnSpc>
                <a:spcBef>
                  <a:spcPct val="0"/>
                </a:spcBef>
                <a:buFontTx/>
                <a:buNone/>
              </a:pPr>
              <a:t>5</a:t>
            </a:fld>
            <a:endParaRPr lang="en-US" altLang="en-US" sz="1050"/>
          </a:p>
        </p:txBody>
      </p:sp>
      <p:sp>
        <p:nvSpPr>
          <p:cNvPr id="6" name="Footer Placeholder 5">
            <a:extLst>
              <a:ext uri="{FF2B5EF4-FFF2-40B4-BE49-F238E27FC236}">
                <a16:creationId xmlns:a16="http://schemas.microsoft.com/office/drawing/2014/main" id="{CD136306-3206-49BB-9292-CF2D521D7C2C}"/>
              </a:ext>
            </a:extLst>
          </p:cNvPr>
          <p:cNvSpPr>
            <a:spLocks noGrp="1"/>
          </p:cNvSpPr>
          <p:nvPr>
            <p:ph type="ftr" sz="quarter" idx="12"/>
          </p:nvPr>
        </p:nvSpPr>
        <p:spPr/>
        <p:txBody>
          <a:bodyPr/>
          <a:lstStyle/>
          <a:p>
            <a:pPr>
              <a:defRPr/>
            </a:pPr>
            <a:r>
              <a:rPr lang="en-US"/>
              <a:t>© 2018,  HL7 Int'l</a:t>
            </a:r>
          </a:p>
        </p:txBody>
      </p:sp>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a:extLst>
              <a:ext uri="{FF2B5EF4-FFF2-40B4-BE49-F238E27FC236}">
                <a16:creationId xmlns:a16="http://schemas.microsoft.com/office/drawing/2014/main" id="{D7936CB8-5D0E-42DF-854A-F7D503A3A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74" b="5902"/>
          <a:stretch>
            <a:fillRect/>
          </a:stretch>
        </p:blipFill>
        <p:spPr bwMode="auto">
          <a:xfrm>
            <a:off x="1143000" y="1191"/>
            <a:ext cx="6858000" cy="5142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Slide Number Placeholder 1">
            <a:extLst>
              <a:ext uri="{FF2B5EF4-FFF2-40B4-BE49-F238E27FC236}">
                <a16:creationId xmlns:a16="http://schemas.microsoft.com/office/drawing/2014/main" id="{59F6E5F4-C69D-4E1F-80B6-03CDACFF595C}"/>
              </a:ext>
            </a:extLst>
          </p:cNvPr>
          <p:cNvSpPr>
            <a:spLocks noGrp="1"/>
          </p:cNvSpPr>
          <p:nvPr>
            <p:ph type="sldNum" sz="quarter" idx="11"/>
          </p:nvPr>
        </p:nvSpPr>
        <p:spPr bwMode="auto">
          <a:xfrm>
            <a:off x="6538913" y="6618288"/>
            <a:ext cx="1905000" cy="2381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r" rtl="0" eaLnBrk="0" fontAlgn="base" hangingPunct="0">
              <a:spcBef>
                <a:spcPct val="0"/>
              </a:spcBef>
              <a:spcAft>
                <a:spcPct val="0"/>
              </a:spcAft>
              <a:defRPr sz="1400" b="0"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sz="2800" b="1" kern="1200">
                <a:solidFill>
                  <a:schemeClr val="tx2"/>
                </a:solidFill>
                <a:latin typeface="Bookman Old Style" panose="02050604050505020204" pitchFamily="18" charset="0"/>
                <a:ea typeface="+mn-ea"/>
                <a:cs typeface="Arial" panose="020B0604020202020204" pitchFamily="34" charset="0"/>
              </a:defRPr>
            </a:lvl2pPr>
            <a:lvl3pPr marL="914400" algn="l" rtl="0" eaLnBrk="0" fontAlgn="base" hangingPunct="0">
              <a:spcBef>
                <a:spcPct val="0"/>
              </a:spcBef>
              <a:spcAft>
                <a:spcPct val="0"/>
              </a:spcAft>
              <a:defRPr sz="2800" b="1" kern="1200">
                <a:solidFill>
                  <a:schemeClr val="tx2"/>
                </a:solidFill>
                <a:latin typeface="Bookman Old Style" panose="02050604050505020204" pitchFamily="18" charset="0"/>
                <a:ea typeface="+mn-ea"/>
                <a:cs typeface="Arial" panose="020B0604020202020204" pitchFamily="34" charset="0"/>
              </a:defRPr>
            </a:lvl3pPr>
            <a:lvl4pPr marL="1371600" algn="l" rtl="0" eaLnBrk="0" fontAlgn="base" hangingPunct="0">
              <a:spcBef>
                <a:spcPct val="0"/>
              </a:spcBef>
              <a:spcAft>
                <a:spcPct val="0"/>
              </a:spcAft>
              <a:defRPr sz="2800" b="1" kern="1200">
                <a:solidFill>
                  <a:schemeClr val="tx2"/>
                </a:solidFill>
                <a:latin typeface="Bookman Old Style" panose="02050604050505020204" pitchFamily="18" charset="0"/>
                <a:ea typeface="+mn-ea"/>
                <a:cs typeface="Arial" panose="020B0604020202020204" pitchFamily="34" charset="0"/>
              </a:defRPr>
            </a:lvl4pPr>
            <a:lvl5pPr marL="1828800" algn="l" rtl="0" eaLnBrk="0" fontAlgn="base" hangingPunct="0">
              <a:spcBef>
                <a:spcPct val="0"/>
              </a:spcBef>
              <a:spcAft>
                <a:spcPct val="0"/>
              </a:spcAft>
              <a:defRPr sz="2800" b="1" kern="1200">
                <a:solidFill>
                  <a:schemeClr val="tx2"/>
                </a:solidFill>
                <a:latin typeface="Bookman Old Style" panose="02050604050505020204" pitchFamily="18" charset="0"/>
                <a:ea typeface="+mn-ea"/>
                <a:cs typeface="Arial" panose="020B0604020202020204" pitchFamily="34" charset="0"/>
              </a:defRPr>
            </a:lvl5pPr>
            <a:lvl6pPr marL="2286000" algn="l" defTabSz="914400" rtl="0" eaLnBrk="1" latinLnBrk="0" hangingPunct="1">
              <a:defRPr sz="2800" b="1" kern="1200">
                <a:solidFill>
                  <a:schemeClr val="tx2"/>
                </a:solidFill>
                <a:latin typeface="Bookman Old Style" panose="02050604050505020204" pitchFamily="18" charset="0"/>
                <a:ea typeface="+mn-ea"/>
                <a:cs typeface="Arial" panose="020B0604020202020204" pitchFamily="34" charset="0"/>
              </a:defRPr>
            </a:lvl6pPr>
            <a:lvl7pPr marL="2743200" algn="l" defTabSz="914400" rtl="0" eaLnBrk="1" latinLnBrk="0" hangingPunct="1">
              <a:defRPr sz="2800" b="1" kern="1200">
                <a:solidFill>
                  <a:schemeClr val="tx2"/>
                </a:solidFill>
                <a:latin typeface="Bookman Old Style" panose="02050604050505020204" pitchFamily="18" charset="0"/>
                <a:ea typeface="+mn-ea"/>
                <a:cs typeface="Arial" panose="020B0604020202020204" pitchFamily="34" charset="0"/>
              </a:defRPr>
            </a:lvl7pPr>
            <a:lvl8pPr marL="3200400" algn="l" defTabSz="914400" rtl="0" eaLnBrk="1" latinLnBrk="0" hangingPunct="1">
              <a:defRPr sz="2800" b="1" kern="1200">
                <a:solidFill>
                  <a:schemeClr val="tx2"/>
                </a:solidFill>
                <a:latin typeface="Bookman Old Style" panose="02050604050505020204" pitchFamily="18" charset="0"/>
                <a:ea typeface="+mn-ea"/>
                <a:cs typeface="Arial" panose="020B0604020202020204" pitchFamily="34" charset="0"/>
              </a:defRPr>
            </a:lvl8pPr>
            <a:lvl9pPr marL="3657600" algn="l" defTabSz="914400" rtl="0" eaLnBrk="1" latinLnBrk="0" hangingPunct="1">
              <a:defRPr sz="2800" b="1" kern="1200">
                <a:solidFill>
                  <a:schemeClr val="tx2"/>
                </a:solidFill>
                <a:latin typeface="Bookman Old Style" panose="02050604050505020204" pitchFamily="18" charset="0"/>
                <a:ea typeface="+mn-ea"/>
                <a:cs typeface="Arial" panose="020B0604020202020204" pitchFamily="34" charset="0"/>
              </a:defRPr>
            </a:lvl9pPr>
          </a:lstStyle>
          <a:p>
            <a:pPr algn="ctr" eaLnBrk="1" hangingPunct="1">
              <a:lnSpc>
                <a:spcPct val="100000"/>
              </a:lnSpc>
              <a:spcBef>
                <a:spcPct val="0"/>
              </a:spcBef>
              <a:buFontTx/>
              <a:buNone/>
            </a:pPr>
            <a:fld id="{DBA2179F-B456-4DCF-A31D-0FAA4BAC2DA3}" type="slidenum">
              <a:rPr lang="en-US" altLang="en-US" smtClean="0"/>
              <a:pPr algn="ctr" eaLnBrk="1" hangingPunct="1">
                <a:lnSpc>
                  <a:spcPct val="100000"/>
                </a:lnSpc>
                <a:spcBef>
                  <a:spcPct val="0"/>
                </a:spcBef>
                <a:buFontTx/>
                <a:buNone/>
              </a:pPr>
              <a:t>6</a:t>
            </a:fld>
            <a:endParaRPr lang="en-US" altLang="en-US" sz="1950">
              <a:solidFill>
                <a:schemeClr val="bg1"/>
              </a:solidFill>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Slide Number Placeholder 4">
            <a:extLst>
              <a:ext uri="{FF2B5EF4-FFF2-40B4-BE49-F238E27FC236}">
                <a16:creationId xmlns:a16="http://schemas.microsoft.com/office/drawing/2014/main" id="{B6D7B7F6-2B51-4B79-A54E-27BCDD80B214}"/>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3000"/>
              </a:lnSpc>
              <a:spcBef>
                <a:spcPct val="50000"/>
              </a:spcBef>
              <a:buChar char="•"/>
              <a:defRPr sz="2100">
                <a:solidFill>
                  <a:schemeClr val="tx1"/>
                </a:solidFill>
                <a:latin typeface="Times New Roman" panose="02020603050405020304" pitchFamily="18" charset="0"/>
                <a:cs typeface="Arial" panose="020B0604020202020204" pitchFamily="34" charset="0"/>
              </a:defRPr>
            </a:lvl1pPr>
            <a:lvl2pPr marL="557213" indent="-214313">
              <a:lnSpc>
                <a:spcPct val="88000"/>
              </a:lnSpc>
              <a:spcBef>
                <a:spcPct val="20000"/>
              </a:spcBef>
              <a:buChar char="–"/>
              <a:defRPr sz="1800">
                <a:solidFill>
                  <a:schemeClr val="tx1"/>
                </a:solidFill>
                <a:latin typeface="Times New Roman" panose="02020603050405020304" pitchFamily="18" charset="0"/>
                <a:cs typeface="Arial" panose="020B0604020202020204" pitchFamily="34" charset="0"/>
              </a:defRPr>
            </a:lvl2pPr>
            <a:lvl3pPr marL="857250" indent="-171450">
              <a:spcBef>
                <a:spcPct val="20000"/>
              </a:spcBef>
              <a:buChar char="•"/>
              <a:defRPr sz="1500">
                <a:solidFill>
                  <a:schemeClr val="tx1"/>
                </a:solidFill>
                <a:latin typeface="Times New Roman" panose="02020603050405020304" pitchFamily="18" charset="0"/>
                <a:cs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1543050" indent="-17145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fld id="{3DDD7861-250A-4585-9E78-A96023F8E54E}" type="slidenum">
              <a:rPr lang="en-US" altLang="en-US" sz="1050"/>
              <a:pPr>
                <a:lnSpc>
                  <a:spcPct val="100000"/>
                </a:lnSpc>
                <a:spcBef>
                  <a:spcPct val="0"/>
                </a:spcBef>
                <a:buFontTx/>
                <a:buNone/>
              </a:pPr>
              <a:t>7</a:t>
            </a:fld>
            <a:endParaRPr lang="en-US" altLang="en-US" sz="1050"/>
          </a:p>
        </p:txBody>
      </p:sp>
      <p:sp>
        <p:nvSpPr>
          <p:cNvPr id="6" name="Footer Placeholder 5">
            <a:extLst>
              <a:ext uri="{FF2B5EF4-FFF2-40B4-BE49-F238E27FC236}">
                <a16:creationId xmlns:a16="http://schemas.microsoft.com/office/drawing/2014/main" id="{79B6BAF1-D830-4798-98DB-2EFAD58F1F9E}"/>
              </a:ext>
            </a:extLst>
          </p:cNvPr>
          <p:cNvSpPr>
            <a:spLocks noGrp="1"/>
          </p:cNvSpPr>
          <p:nvPr>
            <p:ph type="ftr" sz="quarter" idx="12"/>
          </p:nvPr>
        </p:nvSpPr>
        <p:spPr/>
        <p:txBody>
          <a:bodyPr/>
          <a:lstStyle/>
          <a:p>
            <a:pPr>
              <a:defRPr/>
            </a:pPr>
            <a:r>
              <a:rPr lang="en-US"/>
              <a:t>© 2018,  HL7 Int'l</a:t>
            </a:r>
          </a:p>
        </p:txBody>
      </p:sp>
      <p:sp>
        <p:nvSpPr>
          <p:cNvPr id="33797" name="Rectangle 2">
            <a:extLst>
              <a:ext uri="{FF2B5EF4-FFF2-40B4-BE49-F238E27FC236}">
                <a16:creationId xmlns:a16="http://schemas.microsoft.com/office/drawing/2014/main" id="{1AD5230E-1E5A-4FE4-B4E4-F0DF3A2DB8B0}"/>
              </a:ext>
            </a:extLst>
          </p:cNvPr>
          <p:cNvSpPr>
            <a:spLocks noGrp="1" noChangeArrowheads="1"/>
          </p:cNvSpPr>
          <p:nvPr>
            <p:ph type="title"/>
          </p:nvPr>
        </p:nvSpPr>
        <p:spPr/>
        <p:txBody>
          <a:bodyPr/>
          <a:lstStyle/>
          <a:p>
            <a:r>
              <a:rPr lang="en-US" altLang="en-US"/>
              <a:t>Core concepts of RIM</a:t>
            </a:r>
          </a:p>
        </p:txBody>
      </p:sp>
      <p:sp>
        <p:nvSpPr>
          <p:cNvPr id="1595395" name="Rectangle 3">
            <a:extLst>
              <a:ext uri="{FF2B5EF4-FFF2-40B4-BE49-F238E27FC236}">
                <a16:creationId xmlns:a16="http://schemas.microsoft.com/office/drawing/2014/main" id="{027422E3-5E9F-4662-9234-016FA355EB6F}"/>
              </a:ext>
            </a:extLst>
          </p:cNvPr>
          <p:cNvSpPr>
            <a:spLocks noGrp="1" noChangeArrowheads="1"/>
          </p:cNvSpPr>
          <p:nvPr>
            <p:ph type="body" idx="1"/>
          </p:nvPr>
        </p:nvSpPr>
        <p:spPr>
          <a:noFill/>
        </p:spPr>
        <p:txBody>
          <a:bodyPr/>
          <a:lstStyle/>
          <a:p>
            <a:r>
              <a:rPr lang="en-US" altLang="en-US" sz="1800" dirty="0"/>
              <a:t>Every happening is an </a:t>
            </a:r>
            <a:r>
              <a:rPr lang="en-US" altLang="en-US" sz="1800" dirty="0">
                <a:solidFill>
                  <a:srgbClr val="CC0000"/>
                </a:solidFill>
                <a:latin typeface="Arial Black" panose="020B0A04020102020204" pitchFamily="34" charset="0"/>
              </a:rPr>
              <a:t>Act</a:t>
            </a:r>
          </a:p>
          <a:p>
            <a:pPr lvl="1"/>
            <a:r>
              <a:rPr lang="en-US" altLang="en-US" sz="1600" dirty="0"/>
              <a:t>Procedures, observations, medications, supply, registration, etc.</a:t>
            </a:r>
          </a:p>
          <a:p>
            <a:r>
              <a:rPr lang="en-US" altLang="en-US" sz="1800" dirty="0"/>
              <a:t>Acts are related through an </a:t>
            </a:r>
            <a:r>
              <a:rPr lang="en-US" altLang="en-US" sz="1800" dirty="0" err="1">
                <a:solidFill>
                  <a:srgbClr val="CC0000"/>
                </a:solidFill>
                <a:latin typeface="Arial Black" panose="020B0A04020102020204" pitchFamily="34" charset="0"/>
              </a:rPr>
              <a:t>ActRelationship</a:t>
            </a:r>
            <a:endParaRPr lang="en-US" altLang="en-US" sz="1800" dirty="0">
              <a:solidFill>
                <a:srgbClr val="CC0000"/>
              </a:solidFill>
              <a:latin typeface="Arial Black" panose="020B0A04020102020204" pitchFamily="34" charset="0"/>
            </a:endParaRPr>
          </a:p>
          <a:p>
            <a:pPr lvl="1"/>
            <a:r>
              <a:rPr lang="en-US" altLang="en-US" sz="1600" dirty="0"/>
              <a:t>composition, preconditions, revisions, support, etc.</a:t>
            </a:r>
          </a:p>
          <a:p>
            <a:r>
              <a:rPr lang="en-US" altLang="en-US" sz="1800" dirty="0">
                <a:solidFill>
                  <a:srgbClr val="CC0000"/>
                </a:solidFill>
                <a:latin typeface="Arial Black" panose="020B0A04020102020204" pitchFamily="34" charset="0"/>
              </a:rPr>
              <a:t>Participation</a:t>
            </a:r>
            <a:r>
              <a:rPr lang="en-US" altLang="en-US" sz="1800" dirty="0"/>
              <a:t> defines the context for an Act</a:t>
            </a:r>
          </a:p>
          <a:p>
            <a:pPr lvl="1"/>
            <a:r>
              <a:rPr lang="en-US" altLang="en-US" sz="1600" dirty="0"/>
              <a:t>author, performer, subject, location, etc.</a:t>
            </a:r>
          </a:p>
          <a:p>
            <a:r>
              <a:rPr lang="en-US" altLang="en-US" sz="1800" dirty="0"/>
              <a:t>The participants are </a:t>
            </a:r>
            <a:r>
              <a:rPr lang="en-US" altLang="en-US" sz="1800" dirty="0">
                <a:solidFill>
                  <a:srgbClr val="CC0000"/>
                </a:solidFill>
                <a:latin typeface="Arial Black" panose="020B0A04020102020204" pitchFamily="34" charset="0"/>
              </a:rPr>
              <a:t>Roles</a:t>
            </a:r>
          </a:p>
          <a:p>
            <a:pPr lvl="1"/>
            <a:r>
              <a:rPr lang="en-US" altLang="en-US" sz="1600" dirty="0"/>
              <a:t>patient, provider, practitioner, specimen, specimen, etc.</a:t>
            </a:r>
          </a:p>
          <a:p>
            <a:r>
              <a:rPr lang="en-US" altLang="en-US" sz="1800" dirty="0"/>
              <a:t>Roles are played by </a:t>
            </a:r>
            <a:r>
              <a:rPr lang="en-US" altLang="en-US" sz="1800" dirty="0">
                <a:solidFill>
                  <a:srgbClr val="CC0000"/>
                </a:solidFill>
                <a:latin typeface="Arial Black" panose="020B0A04020102020204" pitchFamily="34" charset="0"/>
              </a:rPr>
              <a:t>Entities</a:t>
            </a:r>
          </a:p>
          <a:p>
            <a:pPr lvl="1"/>
            <a:r>
              <a:rPr lang="en-US" altLang="en-US" sz="1600" dirty="0"/>
              <a:t>persons, organizations, material, places, devices, etc.</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953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59539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5953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59539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9539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595395">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59539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595395">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59539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15953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5395"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3">
            <a:extLst>
              <a:ext uri="{FF2B5EF4-FFF2-40B4-BE49-F238E27FC236}">
                <a16:creationId xmlns:a16="http://schemas.microsoft.com/office/drawing/2014/main" id="{E31B1136-5F48-474D-8281-936D484DCBA2}"/>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3000"/>
              </a:lnSpc>
              <a:spcBef>
                <a:spcPct val="50000"/>
              </a:spcBef>
              <a:buChar char="•"/>
              <a:defRPr sz="2100">
                <a:solidFill>
                  <a:schemeClr val="tx1"/>
                </a:solidFill>
                <a:latin typeface="Times New Roman" panose="02020603050405020304" pitchFamily="18" charset="0"/>
                <a:cs typeface="Arial" panose="020B0604020202020204" pitchFamily="34" charset="0"/>
              </a:defRPr>
            </a:lvl1pPr>
            <a:lvl2pPr marL="557213" indent="-214313">
              <a:lnSpc>
                <a:spcPct val="88000"/>
              </a:lnSpc>
              <a:spcBef>
                <a:spcPct val="20000"/>
              </a:spcBef>
              <a:buChar char="–"/>
              <a:defRPr sz="1800">
                <a:solidFill>
                  <a:schemeClr val="tx1"/>
                </a:solidFill>
                <a:latin typeface="Times New Roman" panose="02020603050405020304" pitchFamily="18" charset="0"/>
                <a:cs typeface="Arial" panose="020B0604020202020204" pitchFamily="34" charset="0"/>
              </a:defRPr>
            </a:lvl2pPr>
            <a:lvl3pPr marL="857250" indent="-171450">
              <a:spcBef>
                <a:spcPct val="20000"/>
              </a:spcBef>
              <a:buChar char="•"/>
              <a:defRPr sz="1500">
                <a:solidFill>
                  <a:schemeClr val="tx1"/>
                </a:solidFill>
                <a:latin typeface="Times New Roman" panose="02020603050405020304" pitchFamily="18" charset="0"/>
                <a:cs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1543050" indent="-17145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fld id="{6239D7C3-7D45-43F1-8443-177766C8CC6E}" type="slidenum">
              <a:rPr lang="en-US" altLang="en-US" sz="1050"/>
              <a:pPr>
                <a:lnSpc>
                  <a:spcPct val="100000"/>
                </a:lnSpc>
                <a:spcBef>
                  <a:spcPct val="0"/>
                </a:spcBef>
                <a:buFontTx/>
                <a:buNone/>
              </a:pPr>
              <a:t>8</a:t>
            </a:fld>
            <a:endParaRPr lang="en-US" altLang="en-US" sz="1050"/>
          </a:p>
        </p:txBody>
      </p:sp>
      <p:sp>
        <p:nvSpPr>
          <p:cNvPr id="75" name="Footer Placeholder 4">
            <a:extLst>
              <a:ext uri="{FF2B5EF4-FFF2-40B4-BE49-F238E27FC236}">
                <a16:creationId xmlns:a16="http://schemas.microsoft.com/office/drawing/2014/main" id="{3198B762-4E39-45E4-AEE6-2B4D08B15C4A}"/>
              </a:ext>
            </a:extLst>
          </p:cNvPr>
          <p:cNvSpPr>
            <a:spLocks noGrp="1"/>
          </p:cNvSpPr>
          <p:nvPr>
            <p:ph type="ftr" sz="quarter" idx="12"/>
          </p:nvPr>
        </p:nvSpPr>
        <p:spPr/>
        <p:txBody>
          <a:bodyPr/>
          <a:lstStyle/>
          <a:p>
            <a:pPr>
              <a:defRPr/>
            </a:pPr>
            <a:r>
              <a:rPr lang="en-US"/>
              <a:t>© 2018,  HL7 Int'l</a:t>
            </a:r>
          </a:p>
        </p:txBody>
      </p:sp>
      <p:sp>
        <p:nvSpPr>
          <p:cNvPr id="35845" name="Line 2">
            <a:extLst>
              <a:ext uri="{FF2B5EF4-FFF2-40B4-BE49-F238E27FC236}">
                <a16:creationId xmlns:a16="http://schemas.microsoft.com/office/drawing/2014/main" id="{5747F49D-3397-4F52-8870-D42B47E810ED}"/>
              </a:ext>
            </a:extLst>
          </p:cNvPr>
          <p:cNvSpPr>
            <a:spLocks noChangeShapeType="1"/>
          </p:cNvSpPr>
          <p:nvPr/>
        </p:nvSpPr>
        <p:spPr bwMode="auto">
          <a:xfrm>
            <a:off x="2400300" y="2628900"/>
            <a:ext cx="10287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35846" name="Line 3">
            <a:extLst>
              <a:ext uri="{FF2B5EF4-FFF2-40B4-BE49-F238E27FC236}">
                <a16:creationId xmlns:a16="http://schemas.microsoft.com/office/drawing/2014/main" id="{48A1DA79-84B3-4164-953A-415670E243B1}"/>
              </a:ext>
            </a:extLst>
          </p:cNvPr>
          <p:cNvSpPr>
            <a:spLocks noChangeShapeType="1"/>
          </p:cNvSpPr>
          <p:nvPr/>
        </p:nvSpPr>
        <p:spPr bwMode="auto">
          <a:xfrm>
            <a:off x="2286000" y="3143250"/>
            <a:ext cx="10287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35847" name="Line 4">
            <a:extLst>
              <a:ext uri="{FF2B5EF4-FFF2-40B4-BE49-F238E27FC236}">
                <a16:creationId xmlns:a16="http://schemas.microsoft.com/office/drawing/2014/main" id="{E723096A-E492-46E8-A2AA-1CD52427230F}"/>
              </a:ext>
            </a:extLst>
          </p:cNvPr>
          <p:cNvSpPr>
            <a:spLocks noChangeShapeType="1"/>
          </p:cNvSpPr>
          <p:nvPr/>
        </p:nvSpPr>
        <p:spPr bwMode="auto">
          <a:xfrm>
            <a:off x="3543300" y="2800350"/>
            <a:ext cx="3657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35848" name="Rectangle 5">
            <a:extLst>
              <a:ext uri="{FF2B5EF4-FFF2-40B4-BE49-F238E27FC236}">
                <a16:creationId xmlns:a16="http://schemas.microsoft.com/office/drawing/2014/main" id="{31E668CA-3932-465F-9C12-C8D6EC0CA133}"/>
              </a:ext>
            </a:extLst>
          </p:cNvPr>
          <p:cNvSpPr>
            <a:spLocks noChangeArrowheads="1"/>
          </p:cNvSpPr>
          <p:nvPr/>
        </p:nvSpPr>
        <p:spPr bwMode="blackWhite">
          <a:xfrm>
            <a:off x="1429941" y="2230041"/>
            <a:ext cx="1083469" cy="1140619"/>
          </a:xfrm>
          <a:prstGeom prst="rect">
            <a:avLst/>
          </a:prstGeom>
          <a:solidFill>
            <a:srgbClr val="99FF33"/>
          </a:solidFill>
          <a:ln w="12700">
            <a:solidFill>
              <a:schemeClr val="tx1"/>
            </a:solidFill>
            <a:miter lim="800000"/>
            <a:headEnd/>
            <a:tailEnd/>
          </a:ln>
        </p:spPr>
        <p:txBody>
          <a:bodyPr wrap="none" lIns="69056" tIns="34529" rIns="69056" bIns="34529" anchorCtr="1"/>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900"/>
              <a:t>Entity</a:t>
            </a:r>
          </a:p>
        </p:txBody>
      </p:sp>
      <p:sp>
        <p:nvSpPr>
          <p:cNvPr id="35849" name="Rectangle 6">
            <a:extLst>
              <a:ext uri="{FF2B5EF4-FFF2-40B4-BE49-F238E27FC236}">
                <a16:creationId xmlns:a16="http://schemas.microsoft.com/office/drawing/2014/main" id="{CAF40540-EF61-4EA6-A3AB-33AC9A53AFA5}"/>
              </a:ext>
            </a:extLst>
          </p:cNvPr>
          <p:cNvSpPr>
            <a:spLocks noChangeArrowheads="1"/>
          </p:cNvSpPr>
          <p:nvPr/>
        </p:nvSpPr>
        <p:spPr bwMode="blackWhite">
          <a:xfrm>
            <a:off x="1429941" y="2458641"/>
            <a:ext cx="1083469" cy="912019"/>
          </a:xfrm>
          <a:prstGeom prst="rect">
            <a:avLst/>
          </a:prstGeom>
          <a:solidFill>
            <a:srgbClr val="99CCFF"/>
          </a:solidFill>
          <a:ln w="12700">
            <a:solidFill>
              <a:schemeClr val="tx1"/>
            </a:solidFill>
            <a:miter lim="800000"/>
            <a:headEnd/>
            <a:tailEnd/>
          </a:ln>
        </p:spPr>
        <p:txBody>
          <a:bodyPr wrap="none" lIns="69056" tIns="34529" rIns="69056" bIns="34529" anchor="ctr" anchorCtr="1"/>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75"/>
              <a:t>classCode : CS</a:t>
            </a:r>
          </a:p>
          <a:p>
            <a:pPr>
              <a:lnSpc>
                <a:spcPct val="100000"/>
              </a:lnSpc>
              <a:spcBef>
                <a:spcPct val="0"/>
              </a:spcBef>
              <a:buFontTx/>
              <a:buNone/>
            </a:pPr>
            <a:r>
              <a:rPr lang="en-US" altLang="en-US" sz="675"/>
              <a:t>code : CE</a:t>
            </a:r>
          </a:p>
          <a:p>
            <a:pPr>
              <a:lnSpc>
                <a:spcPct val="100000"/>
              </a:lnSpc>
              <a:spcBef>
                <a:spcPct val="0"/>
              </a:spcBef>
              <a:buFontTx/>
              <a:buNone/>
            </a:pPr>
            <a:r>
              <a:rPr lang="en-US" altLang="en-US" sz="675"/>
              <a:t>determinerCode : CS</a:t>
            </a:r>
          </a:p>
          <a:p>
            <a:pPr>
              <a:lnSpc>
                <a:spcPct val="100000"/>
              </a:lnSpc>
              <a:spcBef>
                <a:spcPct val="0"/>
              </a:spcBef>
              <a:buFontTx/>
              <a:buNone/>
            </a:pPr>
            <a:r>
              <a:rPr lang="en-US" altLang="en-US" sz="675"/>
              <a:t>statusCode : CS</a:t>
            </a:r>
          </a:p>
        </p:txBody>
      </p:sp>
      <p:sp>
        <p:nvSpPr>
          <p:cNvPr id="35850" name="Rectangle 7">
            <a:extLst>
              <a:ext uri="{FF2B5EF4-FFF2-40B4-BE49-F238E27FC236}">
                <a16:creationId xmlns:a16="http://schemas.microsoft.com/office/drawing/2014/main" id="{386E9005-13E7-4229-B3A8-1602F6FC5568}"/>
              </a:ext>
            </a:extLst>
          </p:cNvPr>
          <p:cNvSpPr>
            <a:spLocks noChangeArrowheads="1"/>
          </p:cNvSpPr>
          <p:nvPr/>
        </p:nvSpPr>
        <p:spPr bwMode="blackWhite">
          <a:xfrm>
            <a:off x="3144441" y="2230041"/>
            <a:ext cx="1083469" cy="1140619"/>
          </a:xfrm>
          <a:prstGeom prst="rect">
            <a:avLst/>
          </a:prstGeom>
          <a:solidFill>
            <a:srgbClr val="FFFF00"/>
          </a:solidFill>
          <a:ln w="12700">
            <a:solidFill>
              <a:schemeClr val="tx1"/>
            </a:solidFill>
            <a:miter lim="800000"/>
            <a:headEnd/>
            <a:tailEnd/>
          </a:ln>
        </p:spPr>
        <p:txBody>
          <a:bodyPr wrap="none" lIns="69056" tIns="34529" rIns="69056" bIns="34529" anchorCtr="1"/>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900"/>
              <a:t>Role</a:t>
            </a:r>
          </a:p>
        </p:txBody>
      </p:sp>
      <p:sp>
        <p:nvSpPr>
          <p:cNvPr id="35851" name="Rectangle 8">
            <a:extLst>
              <a:ext uri="{FF2B5EF4-FFF2-40B4-BE49-F238E27FC236}">
                <a16:creationId xmlns:a16="http://schemas.microsoft.com/office/drawing/2014/main" id="{4ED1EE35-1887-4B29-8030-01FC8BED99C8}"/>
              </a:ext>
            </a:extLst>
          </p:cNvPr>
          <p:cNvSpPr>
            <a:spLocks noChangeArrowheads="1"/>
          </p:cNvSpPr>
          <p:nvPr/>
        </p:nvSpPr>
        <p:spPr bwMode="blackWhite">
          <a:xfrm>
            <a:off x="3144441" y="2458641"/>
            <a:ext cx="1083469" cy="912019"/>
          </a:xfrm>
          <a:prstGeom prst="rect">
            <a:avLst/>
          </a:prstGeom>
          <a:solidFill>
            <a:srgbClr val="99CCFF"/>
          </a:solidFill>
          <a:ln w="12700">
            <a:solidFill>
              <a:schemeClr val="tx1"/>
            </a:solidFill>
            <a:miter lim="800000"/>
            <a:headEnd/>
            <a:tailEnd/>
          </a:ln>
        </p:spPr>
        <p:txBody>
          <a:bodyPr wrap="none" lIns="69056" tIns="34529" rIns="69056" bIns="34529" anchor="ctr" anchorCtr="1"/>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75"/>
              <a:t>classCode : CS</a:t>
            </a:r>
          </a:p>
          <a:p>
            <a:pPr>
              <a:lnSpc>
                <a:spcPct val="100000"/>
              </a:lnSpc>
              <a:spcBef>
                <a:spcPct val="0"/>
              </a:spcBef>
              <a:buFontTx/>
              <a:buNone/>
            </a:pPr>
            <a:r>
              <a:rPr lang="en-US" altLang="en-US" sz="675"/>
              <a:t>code : CE</a:t>
            </a:r>
          </a:p>
          <a:p>
            <a:pPr>
              <a:lnSpc>
                <a:spcPct val="100000"/>
              </a:lnSpc>
              <a:spcBef>
                <a:spcPct val="0"/>
              </a:spcBef>
              <a:buFontTx/>
              <a:buNone/>
            </a:pPr>
            <a:r>
              <a:rPr lang="en-US" altLang="en-US" sz="675"/>
              <a:t>effectiveTime : IVL&lt;TS&gt;</a:t>
            </a:r>
          </a:p>
        </p:txBody>
      </p:sp>
      <p:sp>
        <p:nvSpPr>
          <p:cNvPr id="35852" name="Rectangle 9">
            <a:extLst>
              <a:ext uri="{FF2B5EF4-FFF2-40B4-BE49-F238E27FC236}">
                <a16:creationId xmlns:a16="http://schemas.microsoft.com/office/drawing/2014/main" id="{39831F84-652D-4933-ADC2-87137E941823}"/>
              </a:ext>
            </a:extLst>
          </p:cNvPr>
          <p:cNvSpPr>
            <a:spLocks noChangeArrowheads="1"/>
          </p:cNvSpPr>
          <p:nvPr/>
        </p:nvSpPr>
        <p:spPr bwMode="blackWhite">
          <a:xfrm>
            <a:off x="4897041" y="2230041"/>
            <a:ext cx="1083469" cy="1140619"/>
          </a:xfrm>
          <a:prstGeom prst="rect">
            <a:avLst/>
          </a:prstGeom>
          <a:solidFill>
            <a:srgbClr val="0066FF"/>
          </a:solidFill>
          <a:ln w="12700">
            <a:solidFill>
              <a:schemeClr val="tx1"/>
            </a:solidFill>
            <a:miter lim="800000"/>
            <a:headEnd/>
            <a:tailEnd/>
          </a:ln>
        </p:spPr>
        <p:txBody>
          <a:bodyPr wrap="none" lIns="69056" tIns="34529" rIns="69056" bIns="34529" anchorCtr="1"/>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900"/>
              <a:t>Participation</a:t>
            </a:r>
          </a:p>
        </p:txBody>
      </p:sp>
      <p:sp>
        <p:nvSpPr>
          <p:cNvPr id="35853" name="Rectangle 10">
            <a:extLst>
              <a:ext uri="{FF2B5EF4-FFF2-40B4-BE49-F238E27FC236}">
                <a16:creationId xmlns:a16="http://schemas.microsoft.com/office/drawing/2014/main" id="{B61E60AD-74A7-44D0-AB76-662234E25F27}"/>
              </a:ext>
            </a:extLst>
          </p:cNvPr>
          <p:cNvSpPr>
            <a:spLocks noChangeArrowheads="1"/>
          </p:cNvSpPr>
          <p:nvPr/>
        </p:nvSpPr>
        <p:spPr bwMode="blackWhite">
          <a:xfrm>
            <a:off x="4897041" y="2458641"/>
            <a:ext cx="1083469" cy="912019"/>
          </a:xfrm>
          <a:prstGeom prst="rect">
            <a:avLst/>
          </a:prstGeom>
          <a:solidFill>
            <a:srgbClr val="99CCFF"/>
          </a:solidFill>
          <a:ln w="12700">
            <a:solidFill>
              <a:schemeClr val="tx1"/>
            </a:solidFill>
            <a:miter lim="800000"/>
            <a:headEnd/>
            <a:tailEnd/>
          </a:ln>
        </p:spPr>
        <p:txBody>
          <a:bodyPr wrap="none" lIns="69056" tIns="34529" rIns="69056" bIns="34529" anchor="ctr" anchorCtr="1"/>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75"/>
              <a:t>typeCode : CS</a:t>
            </a:r>
          </a:p>
          <a:p>
            <a:pPr>
              <a:lnSpc>
                <a:spcPct val="100000"/>
              </a:lnSpc>
              <a:spcBef>
                <a:spcPct val="0"/>
              </a:spcBef>
              <a:buFontTx/>
              <a:buNone/>
            </a:pPr>
            <a:r>
              <a:rPr lang="en-US" altLang="en-US" sz="675"/>
              <a:t>time : IVL&lt;TS&gt;</a:t>
            </a:r>
          </a:p>
          <a:p>
            <a:pPr>
              <a:lnSpc>
                <a:spcPct val="100000"/>
              </a:lnSpc>
              <a:spcBef>
                <a:spcPct val="0"/>
              </a:spcBef>
              <a:buFontTx/>
              <a:buNone/>
            </a:pPr>
            <a:r>
              <a:rPr lang="en-US" altLang="en-US" sz="675"/>
              <a:t>statusCode : CS</a:t>
            </a:r>
          </a:p>
        </p:txBody>
      </p:sp>
      <p:sp>
        <p:nvSpPr>
          <p:cNvPr id="35854" name="Rectangle 11">
            <a:extLst>
              <a:ext uri="{FF2B5EF4-FFF2-40B4-BE49-F238E27FC236}">
                <a16:creationId xmlns:a16="http://schemas.microsoft.com/office/drawing/2014/main" id="{13F8920E-310B-4190-86F2-FC2F5EF51C50}"/>
              </a:ext>
            </a:extLst>
          </p:cNvPr>
          <p:cNvSpPr>
            <a:spLocks noChangeArrowheads="1"/>
          </p:cNvSpPr>
          <p:nvPr/>
        </p:nvSpPr>
        <p:spPr bwMode="blackWhite">
          <a:xfrm>
            <a:off x="6630591" y="2230041"/>
            <a:ext cx="1083469" cy="1140619"/>
          </a:xfrm>
          <a:prstGeom prst="rect">
            <a:avLst/>
          </a:prstGeom>
          <a:solidFill>
            <a:srgbClr val="FF0000"/>
          </a:solidFill>
          <a:ln w="12700">
            <a:solidFill>
              <a:schemeClr val="tx1"/>
            </a:solidFill>
            <a:miter lim="800000"/>
            <a:headEnd/>
            <a:tailEnd/>
          </a:ln>
        </p:spPr>
        <p:txBody>
          <a:bodyPr wrap="none" lIns="69056" tIns="34529" rIns="69056" bIns="34529" anchorCtr="1"/>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900"/>
              <a:t>Act</a:t>
            </a:r>
          </a:p>
        </p:txBody>
      </p:sp>
      <p:sp>
        <p:nvSpPr>
          <p:cNvPr id="35855" name="Rectangle 12">
            <a:extLst>
              <a:ext uri="{FF2B5EF4-FFF2-40B4-BE49-F238E27FC236}">
                <a16:creationId xmlns:a16="http://schemas.microsoft.com/office/drawing/2014/main" id="{C434D547-6D4F-4A37-BDDF-B855037A7E67}"/>
              </a:ext>
            </a:extLst>
          </p:cNvPr>
          <p:cNvSpPr>
            <a:spLocks noChangeArrowheads="1"/>
          </p:cNvSpPr>
          <p:nvPr/>
        </p:nvSpPr>
        <p:spPr bwMode="blackWhite">
          <a:xfrm>
            <a:off x="6630591" y="2458641"/>
            <a:ext cx="1083469" cy="912019"/>
          </a:xfrm>
          <a:prstGeom prst="rect">
            <a:avLst/>
          </a:prstGeom>
          <a:solidFill>
            <a:srgbClr val="99CCFF"/>
          </a:solidFill>
          <a:ln w="12700">
            <a:solidFill>
              <a:schemeClr val="tx1"/>
            </a:solidFill>
            <a:miter lim="800000"/>
            <a:headEnd/>
            <a:tailEnd/>
          </a:ln>
        </p:spPr>
        <p:txBody>
          <a:bodyPr wrap="none" lIns="69056" tIns="34529" rIns="69056" bIns="34529" anchor="ctr" anchorCtr="1"/>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75"/>
              <a:t>classCode : CS</a:t>
            </a:r>
          </a:p>
          <a:p>
            <a:pPr>
              <a:lnSpc>
                <a:spcPct val="100000"/>
              </a:lnSpc>
              <a:spcBef>
                <a:spcPct val="0"/>
              </a:spcBef>
              <a:buFontTx/>
              <a:buNone/>
            </a:pPr>
            <a:r>
              <a:rPr lang="en-US" altLang="en-US" sz="675"/>
              <a:t>code : CD</a:t>
            </a:r>
          </a:p>
          <a:p>
            <a:pPr>
              <a:lnSpc>
                <a:spcPct val="100000"/>
              </a:lnSpc>
              <a:spcBef>
                <a:spcPct val="0"/>
              </a:spcBef>
              <a:buFontTx/>
              <a:buNone/>
            </a:pPr>
            <a:r>
              <a:rPr lang="en-US" altLang="en-US" sz="675"/>
              <a:t>moodCode : CS</a:t>
            </a:r>
          </a:p>
          <a:p>
            <a:pPr>
              <a:lnSpc>
                <a:spcPct val="100000"/>
              </a:lnSpc>
              <a:spcBef>
                <a:spcPct val="0"/>
              </a:spcBef>
              <a:buFontTx/>
              <a:buNone/>
            </a:pPr>
            <a:r>
              <a:rPr lang="en-US" altLang="en-US" sz="675"/>
              <a:t>statusCode : CS</a:t>
            </a:r>
          </a:p>
          <a:p>
            <a:pPr>
              <a:lnSpc>
                <a:spcPct val="100000"/>
              </a:lnSpc>
              <a:spcBef>
                <a:spcPct val="0"/>
              </a:spcBef>
              <a:buFontTx/>
              <a:buNone/>
            </a:pPr>
            <a:r>
              <a:rPr lang="en-US" altLang="en-US" sz="675"/>
              <a:t>effectiveTime : GTS</a:t>
            </a:r>
          </a:p>
        </p:txBody>
      </p:sp>
      <p:sp>
        <p:nvSpPr>
          <p:cNvPr id="35856" name="Rectangle 13">
            <a:extLst>
              <a:ext uri="{FF2B5EF4-FFF2-40B4-BE49-F238E27FC236}">
                <a16:creationId xmlns:a16="http://schemas.microsoft.com/office/drawing/2014/main" id="{5AFBE9FE-E018-4A70-BD27-3F7D0B79D065}"/>
              </a:ext>
            </a:extLst>
          </p:cNvPr>
          <p:cNvSpPr>
            <a:spLocks noChangeArrowheads="1"/>
          </p:cNvSpPr>
          <p:nvPr/>
        </p:nvSpPr>
        <p:spPr bwMode="auto">
          <a:xfrm>
            <a:off x="2514600" y="2457450"/>
            <a:ext cx="254877" cy="16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00"/>
              <a:t>0..1</a:t>
            </a:r>
          </a:p>
        </p:txBody>
      </p:sp>
      <p:sp>
        <p:nvSpPr>
          <p:cNvPr id="35857" name="Rectangle 14">
            <a:extLst>
              <a:ext uri="{FF2B5EF4-FFF2-40B4-BE49-F238E27FC236}">
                <a16:creationId xmlns:a16="http://schemas.microsoft.com/office/drawing/2014/main" id="{796D8F77-6D41-467F-9FB0-A448C3C0BC61}"/>
              </a:ext>
            </a:extLst>
          </p:cNvPr>
          <p:cNvSpPr>
            <a:spLocks noChangeArrowheads="1"/>
          </p:cNvSpPr>
          <p:nvPr/>
        </p:nvSpPr>
        <p:spPr bwMode="auto">
          <a:xfrm>
            <a:off x="2959894" y="2622947"/>
            <a:ext cx="254877" cy="16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00"/>
              <a:t>0..*</a:t>
            </a:r>
          </a:p>
        </p:txBody>
      </p:sp>
      <p:grpSp>
        <p:nvGrpSpPr>
          <p:cNvPr id="35858" name="Group 15">
            <a:extLst>
              <a:ext uri="{FF2B5EF4-FFF2-40B4-BE49-F238E27FC236}">
                <a16:creationId xmlns:a16="http://schemas.microsoft.com/office/drawing/2014/main" id="{9E2FA7DA-BD17-43FA-88F8-F6532F157CAC}"/>
              </a:ext>
            </a:extLst>
          </p:cNvPr>
          <p:cNvGrpSpPr>
            <a:grpSpLocks/>
          </p:cNvGrpSpPr>
          <p:nvPr/>
        </p:nvGrpSpPr>
        <p:grpSpPr bwMode="auto">
          <a:xfrm>
            <a:off x="4229100" y="2628901"/>
            <a:ext cx="700088" cy="327422"/>
            <a:chOff x="2592" y="2208"/>
            <a:chExt cx="588" cy="275"/>
          </a:xfrm>
        </p:grpSpPr>
        <p:sp>
          <p:nvSpPr>
            <p:cNvPr id="35914" name="Rectangle 16">
              <a:extLst>
                <a:ext uri="{FF2B5EF4-FFF2-40B4-BE49-F238E27FC236}">
                  <a16:creationId xmlns:a16="http://schemas.microsoft.com/office/drawing/2014/main" id="{B1F8C1C6-1F3A-4B77-9328-706C64321B78}"/>
                </a:ext>
              </a:extLst>
            </p:cNvPr>
            <p:cNvSpPr>
              <a:spLocks noChangeArrowheads="1"/>
            </p:cNvSpPr>
            <p:nvPr/>
          </p:nvSpPr>
          <p:spPr bwMode="auto">
            <a:xfrm>
              <a:off x="2592" y="2208"/>
              <a:ext cx="14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00"/>
                <a:t>1</a:t>
              </a:r>
            </a:p>
          </p:txBody>
        </p:sp>
        <p:sp>
          <p:nvSpPr>
            <p:cNvPr id="35915" name="Rectangle 17">
              <a:extLst>
                <a:ext uri="{FF2B5EF4-FFF2-40B4-BE49-F238E27FC236}">
                  <a16:creationId xmlns:a16="http://schemas.microsoft.com/office/drawing/2014/main" id="{EBD7330A-AC34-4724-BE81-28ADCB47C88F}"/>
                </a:ext>
              </a:extLst>
            </p:cNvPr>
            <p:cNvSpPr>
              <a:spLocks noChangeArrowheads="1"/>
            </p:cNvSpPr>
            <p:nvPr/>
          </p:nvSpPr>
          <p:spPr bwMode="auto">
            <a:xfrm>
              <a:off x="2966" y="2347"/>
              <a:ext cx="21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00"/>
                <a:t>0..*</a:t>
              </a:r>
            </a:p>
          </p:txBody>
        </p:sp>
      </p:grpSp>
      <p:grpSp>
        <p:nvGrpSpPr>
          <p:cNvPr id="35859" name="Group 18">
            <a:extLst>
              <a:ext uri="{FF2B5EF4-FFF2-40B4-BE49-F238E27FC236}">
                <a16:creationId xmlns:a16="http://schemas.microsoft.com/office/drawing/2014/main" id="{92D006FB-A67B-4278-A38E-55F1385A8947}"/>
              </a:ext>
            </a:extLst>
          </p:cNvPr>
          <p:cNvGrpSpPr>
            <a:grpSpLocks/>
          </p:cNvGrpSpPr>
          <p:nvPr/>
        </p:nvGrpSpPr>
        <p:grpSpPr bwMode="auto">
          <a:xfrm>
            <a:off x="5943603" y="2628901"/>
            <a:ext cx="698897" cy="327422"/>
            <a:chOff x="4032" y="2208"/>
            <a:chExt cx="587" cy="275"/>
          </a:xfrm>
        </p:grpSpPr>
        <p:sp>
          <p:nvSpPr>
            <p:cNvPr id="35912" name="Rectangle 19">
              <a:extLst>
                <a:ext uri="{FF2B5EF4-FFF2-40B4-BE49-F238E27FC236}">
                  <a16:creationId xmlns:a16="http://schemas.microsoft.com/office/drawing/2014/main" id="{0B6824BD-8943-4C48-BD0F-ED86F2E88272}"/>
                </a:ext>
              </a:extLst>
            </p:cNvPr>
            <p:cNvSpPr>
              <a:spLocks noChangeArrowheads="1"/>
            </p:cNvSpPr>
            <p:nvPr/>
          </p:nvSpPr>
          <p:spPr bwMode="auto">
            <a:xfrm>
              <a:off x="4470" y="2208"/>
              <a:ext cx="14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00"/>
                <a:t>1</a:t>
              </a:r>
            </a:p>
          </p:txBody>
        </p:sp>
        <p:sp>
          <p:nvSpPr>
            <p:cNvPr id="35913" name="Rectangle 20">
              <a:extLst>
                <a:ext uri="{FF2B5EF4-FFF2-40B4-BE49-F238E27FC236}">
                  <a16:creationId xmlns:a16="http://schemas.microsoft.com/office/drawing/2014/main" id="{6B09F41F-A370-4EA0-B2C6-5174C1139122}"/>
                </a:ext>
              </a:extLst>
            </p:cNvPr>
            <p:cNvSpPr>
              <a:spLocks noChangeArrowheads="1"/>
            </p:cNvSpPr>
            <p:nvPr/>
          </p:nvSpPr>
          <p:spPr bwMode="auto">
            <a:xfrm>
              <a:off x="4032" y="2347"/>
              <a:ext cx="21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00"/>
                <a:t>0..*</a:t>
              </a:r>
            </a:p>
          </p:txBody>
        </p:sp>
      </p:grpSp>
      <p:sp>
        <p:nvSpPr>
          <p:cNvPr id="35860" name="Rectangle 21">
            <a:extLst>
              <a:ext uri="{FF2B5EF4-FFF2-40B4-BE49-F238E27FC236}">
                <a16:creationId xmlns:a16="http://schemas.microsoft.com/office/drawing/2014/main" id="{C42B9A6E-045A-4770-85A4-9143BF6D760E}"/>
              </a:ext>
            </a:extLst>
          </p:cNvPr>
          <p:cNvSpPr>
            <a:spLocks noGrp="1" noChangeArrowheads="1"/>
          </p:cNvSpPr>
          <p:nvPr>
            <p:ph type="title"/>
          </p:nvPr>
        </p:nvSpPr>
        <p:spPr>
          <a:xfrm>
            <a:off x="457200" y="206375"/>
            <a:ext cx="8229600" cy="511573"/>
          </a:xfrm>
        </p:spPr>
        <p:txBody>
          <a:bodyPr/>
          <a:lstStyle/>
          <a:p>
            <a:r>
              <a:rPr lang="en-US" altLang="en-US" sz="3200" dirty="0"/>
              <a:t>RIM Core Attribute Value Sets</a:t>
            </a:r>
          </a:p>
        </p:txBody>
      </p:sp>
      <p:grpSp>
        <p:nvGrpSpPr>
          <p:cNvPr id="4" name="Group 22">
            <a:extLst>
              <a:ext uri="{FF2B5EF4-FFF2-40B4-BE49-F238E27FC236}">
                <a16:creationId xmlns:a16="http://schemas.microsoft.com/office/drawing/2014/main" id="{303F0619-E59A-42B3-B2FF-AF3DB4ACE968}"/>
              </a:ext>
            </a:extLst>
          </p:cNvPr>
          <p:cNvGrpSpPr>
            <a:grpSpLocks/>
          </p:cNvGrpSpPr>
          <p:nvPr/>
        </p:nvGrpSpPr>
        <p:grpSpPr bwMode="auto">
          <a:xfrm>
            <a:off x="1371600" y="742951"/>
            <a:ext cx="2096691" cy="2070497"/>
            <a:chOff x="192" y="624"/>
            <a:chExt cx="1761" cy="1739"/>
          </a:xfrm>
        </p:grpSpPr>
        <p:grpSp>
          <p:nvGrpSpPr>
            <p:cNvPr id="35905" name="Group 23">
              <a:extLst>
                <a:ext uri="{FF2B5EF4-FFF2-40B4-BE49-F238E27FC236}">
                  <a16:creationId xmlns:a16="http://schemas.microsoft.com/office/drawing/2014/main" id="{B982C756-321F-4247-BD33-49B8937A1EB8}"/>
                </a:ext>
              </a:extLst>
            </p:cNvPr>
            <p:cNvGrpSpPr>
              <a:grpSpLocks/>
            </p:cNvGrpSpPr>
            <p:nvPr/>
          </p:nvGrpSpPr>
          <p:grpSpPr bwMode="auto">
            <a:xfrm>
              <a:off x="286" y="1305"/>
              <a:ext cx="628" cy="1058"/>
              <a:chOff x="286" y="1305"/>
              <a:chExt cx="628" cy="1058"/>
            </a:xfrm>
          </p:grpSpPr>
          <p:sp>
            <p:nvSpPr>
              <p:cNvPr id="35910" name="Oval 24">
                <a:extLst>
                  <a:ext uri="{FF2B5EF4-FFF2-40B4-BE49-F238E27FC236}">
                    <a16:creationId xmlns:a16="http://schemas.microsoft.com/office/drawing/2014/main" id="{5220D184-025D-402B-A5AD-4E21E3268A2A}"/>
                  </a:ext>
                </a:extLst>
              </p:cNvPr>
              <p:cNvSpPr>
                <a:spLocks noChangeArrowheads="1"/>
              </p:cNvSpPr>
              <p:nvPr/>
            </p:nvSpPr>
            <p:spPr bwMode="auto">
              <a:xfrm>
                <a:off x="286" y="2263"/>
                <a:ext cx="628" cy="1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buFontTx/>
                  <a:buNone/>
                </a:pPr>
                <a:endParaRPr lang="en-US" altLang="en-US" sz="2100">
                  <a:solidFill>
                    <a:schemeClr val="tx2"/>
                  </a:solidFill>
                  <a:latin typeface="Bookman Old Style" panose="02050604050505020204" pitchFamily="18" charset="0"/>
                </a:endParaRPr>
              </a:p>
            </p:txBody>
          </p:sp>
          <p:sp>
            <p:nvSpPr>
              <p:cNvPr id="35911" name="Line 25">
                <a:extLst>
                  <a:ext uri="{FF2B5EF4-FFF2-40B4-BE49-F238E27FC236}">
                    <a16:creationId xmlns:a16="http://schemas.microsoft.com/office/drawing/2014/main" id="{0BE2825C-B536-4585-8029-5FFD5602859D}"/>
                  </a:ext>
                </a:extLst>
              </p:cNvPr>
              <p:cNvSpPr>
                <a:spLocks noChangeShapeType="1"/>
              </p:cNvSpPr>
              <p:nvPr/>
            </p:nvSpPr>
            <p:spPr bwMode="auto">
              <a:xfrm flipV="1">
                <a:off x="600" y="1305"/>
                <a:ext cx="0" cy="96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CA"/>
              </a:p>
            </p:txBody>
          </p:sp>
        </p:grpSp>
        <p:grpSp>
          <p:nvGrpSpPr>
            <p:cNvPr id="35906" name="Group 26">
              <a:extLst>
                <a:ext uri="{FF2B5EF4-FFF2-40B4-BE49-F238E27FC236}">
                  <a16:creationId xmlns:a16="http://schemas.microsoft.com/office/drawing/2014/main" id="{86E974F9-8C66-4B4B-A6E6-BC28E6AAB73C}"/>
                </a:ext>
              </a:extLst>
            </p:cNvPr>
            <p:cNvGrpSpPr>
              <a:grpSpLocks/>
            </p:cNvGrpSpPr>
            <p:nvPr/>
          </p:nvGrpSpPr>
          <p:grpSpPr bwMode="auto">
            <a:xfrm>
              <a:off x="192" y="624"/>
              <a:ext cx="1761" cy="989"/>
              <a:chOff x="192" y="624"/>
              <a:chExt cx="1761" cy="989"/>
            </a:xfrm>
          </p:grpSpPr>
          <p:sp>
            <p:nvSpPr>
              <p:cNvPr id="35907" name="Freeform 27">
                <a:extLst>
                  <a:ext uri="{FF2B5EF4-FFF2-40B4-BE49-F238E27FC236}">
                    <a16:creationId xmlns:a16="http://schemas.microsoft.com/office/drawing/2014/main" id="{B6BB8289-3E66-4685-BA5B-CA959C453A00}"/>
                  </a:ext>
                </a:extLst>
              </p:cNvPr>
              <p:cNvSpPr>
                <a:spLocks/>
              </p:cNvSpPr>
              <p:nvPr/>
            </p:nvSpPr>
            <p:spPr bwMode="auto">
              <a:xfrm>
                <a:off x="912" y="633"/>
                <a:ext cx="193" cy="960"/>
              </a:xfrm>
              <a:custGeom>
                <a:avLst/>
                <a:gdLst>
                  <a:gd name="T0" fmla="*/ 182 w 193"/>
                  <a:gd name="T1" fmla="*/ 0 h 960"/>
                  <a:gd name="T2" fmla="*/ 163 w 193"/>
                  <a:gd name="T3" fmla="*/ 3 h 960"/>
                  <a:gd name="T4" fmla="*/ 146 w 193"/>
                  <a:gd name="T5" fmla="*/ 9 h 960"/>
                  <a:gd name="T6" fmla="*/ 131 w 193"/>
                  <a:gd name="T7" fmla="*/ 18 h 960"/>
                  <a:gd name="T8" fmla="*/ 118 w 193"/>
                  <a:gd name="T9" fmla="*/ 29 h 960"/>
                  <a:gd name="T10" fmla="*/ 108 w 193"/>
                  <a:gd name="T11" fmla="*/ 42 h 960"/>
                  <a:gd name="T12" fmla="*/ 100 w 193"/>
                  <a:gd name="T13" fmla="*/ 55 h 960"/>
                  <a:gd name="T14" fmla="*/ 97 w 193"/>
                  <a:gd name="T15" fmla="*/ 72 h 960"/>
                  <a:gd name="T16" fmla="*/ 96 w 193"/>
                  <a:gd name="T17" fmla="*/ 400 h 960"/>
                  <a:gd name="T18" fmla="*/ 94 w 193"/>
                  <a:gd name="T19" fmla="*/ 417 h 960"/>
                  <a:gd name="T20" fmla="*/ 89 w 193"/>
                  <a:gd name="T21" fmla="*/ 431 h 960"/>
                  <a:gd name="T22" fmla="*/ 80 w 193"/>
                  <a:gd name="T23" fmla="*/ 444 h 960"/>
                  <a:gd name="T24" fmla="*/ 68 w 193"/>
                  <a:gd name="T25" fmla="*/ 457 h 960"/>
                  <a:gd name="T26" fmla="*/ 54 w 193"/>
                  <a:gd name="T27" fmla="*/ 466 h 960"/>
                  <a:gd name="T28" fmla="*/ 37 w 193"/>
                  <a:gd name="T29" fmla="*/ 474 h 960"/>
                  <a:gd name="T30" fmla="*/ 19 w 193"/>
                  <a:gd name="T31" fmla="*/ 478 h 960"/>
                  <a:gd name="T32" fmla="*/ 0 w 193"/>
                  <a:gd name="T33" fmla="*/ 480 h 960"/>
                  <a:gd name="T34" fmla="*/ 19 w 193"/>
                  <a:gd name="T35" fmla="*/ 481 h 960"/>
                  <a:gd name="T36" fmla="*/ 37 w 193"/>
                  <a:gd name="T37" fmla="*/ 486 h 960"/>
                  <a:gd name="T38" fmla="*/ 54 w 193"/>
                  <a:gd name="T39" fmla="*/ 494 h 960"/>
                  <a:gd name="T40" fmla="*/ 68 w 193"/>
                  <a:gd name="T41" fmla="*/ 504 h 960"/>
                  <a:gd name="T42" fmla="*/ 80 w 193"/>
                  <a:gd name="T43" fmla="*/ 515 h 960"/>
                  <a:gd name="T44" fmla="*/ 89 w 193"/>
                  <a:gd name="T45" fmla="*/ 529 h 960"/>
                  <a:gd name="T46" fmla="*/ 94 w 193"/>
                  <a:gd name="T47" fmla="*/ 544 h 960"/>
                  <a:gd name="T48" fmla="*/ 96 w 193"/>
                  <a:gd name="T49" fmla="*/ 560 h 960"/>
                  <a:gd name="T50" fmla="*/ 97 w 193"/>
                  <a:gd name="T51" fmla="*/ 887 h 960"/>
                  <a:gd name="T52" fmla="*/ 100 w 193"/>
                  <a:gd name="T53" fmla="*/ 904 h 960"/>
                  <a:gd name="T54" fmla="*/ 108 w 193"/>
                  <a:gd name="T55" fmla="*/ 918 h 960"/>
                  <a:gd name="T56" fmla="*/ 118 w 193"/>
                  <a:gd name="T57" fmla="*/ 930 h 960"/>
                  <a:gd name="T58" fmla="*/ 131 w 193"/>
                  <a:gd name="T59" fmla="*/ 941 h 960"/>
                  <a:gd name="T60" fmla="*/ 146 w 193"/>
                  <a:gd name="T61" fmla="*/ 950 h 960"/>
                  <a:gd name="T62" fmla="*/ 163 w 193"/>
                  <a:gd name="T63" fmla="*/ 956 h 960"/>
                  <a:gd name="T64" fmla="*/ 182 w 193"/>
                  <a:gd name="T65" fmla="*/ 959 h 9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3"/>
                  <a:gd name="T100" fmla="*/ 0 h 960"/>
                  <a:gd name="T101" fmla="*/ 193 w 193"/>
                  <a:gd name="T102" fmla="*/ 960 h 9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3" h="960">
                    <a:moveTo>
                      <a:pt x="192" y="0"/>
                    </a:moveTo>
                    <a:lnTo>
                      <a:pt x="182" y="0"/>
                    </a:lnTo>
                    <a:lnTo>
                      <a:pt x="173" y="2"/>
                    </a:lnTo>
                    <a:lnTo>
                      <a:pt x="163" y="3"/>
                    </a:lnTo>
                    <a:lnTo>
                      <a:pt x="155" y="6"/>
                    </a:lnTo>
                    <a:lnTo>
                      <a:pt x="146" y="9"/>
                    </a:lnTo>
                    <a:lnTo>
                      <a:pt x="138" y="14"/>
                    </a:lnTo>
                    <a:lnTo>
                      <a:pt x="131" y="18"/>
                    </a:lnTo>
                    <a:lnTo>
                      <a:pt x="124" y="23"/>
                    </a:lnTo>
                    <a:lnTo>
                      <a:pt x="118" y="29"/>
                    </a:lnTo>
                    <a:lnTo>
                      <a:pt x="112" y="35"/>
                    </a:lnTo>
                    <a:lnTo>
                      <a:pt x="108" y="42"/>
                    </a:lnTo>
                    <a:lnTo>
                      <a:pt x="103" y="49"/>
                    </a:lnTo>
                    <a:lnTo>
                      <a:pt x="100" y="55"/>
                    </a:lnTo>
                    <a:lnTo>
                      <a:pt x="98" y="63"/>
                    </a:lnTo>
                    <a:lnTo>
                      <a:pt x="97" y="72"/>
                    </a:lnTo>
                    <a:lnTo>
                      <a:pt x="96" y="80"/>
                    </a:lnTo>
                    <a:lnTo>
                      <a:pt x="96" y="400"/>
                    </a:lnTo>
                    <a:lnTo>
                      <a:pt x="95" y="407"/>
                    </a:lnTo>
                    <a:lnTo>
                      <a:pt x="94" y="417"/>
                    </a:lnTo>
                    <a:lnTo>
                      <a:pt x="92" y="424"/>
                    </a:lnTo>
                    <a:lnTo>
                      <a:pt x="89" y="431"/>
                    </a:lnTo>
                    <a:lnTo>
                      <a:pt x="85" y="438"/>
                    </a:lnTo>
                    <a:lnTo>
                      <a:pt x="80" y="444"/>
                    </a:lnTo>
                    <a:lnTo>
                      <a:pt x="74" y="451"/>
                    </a:lnTo>
                    <a:lnTo>
                      <a:pt x="68" y="457"/>
                    </a:lnTo>
                    <a:lnTo>
                      <a:pt x="61" y="461"/>
                    </a:lnTo>
                    <a:lnTo>
                      <a:pt x="54" y="466"/>
                    </a:lnTo>
                    <a:lnTo>
                      <a:pt x="46" y="471"/>
                    </a:lnTo>
                    <a:lnTo>
                      <a:pt x="37" y="474"/>
                    </a:lnTo>
                    <a:lnTo>
                      <a:pt x="29" y="477"/>
                    </a:lnTo>
                    <a:lnTo>
                      <a:pt x="19" y="478"/>
                    </a:lnTo>
                    <a:lnTo>
                      <a:pt x="10" y="480"/>
                    </a:lnTo>
                    <a:lnTo>
                      <a:pt x="0" y="480"/>
                    </a:lnTo>
                    <a:lnTo>
                      <a:pt x="10" y="480"/>
                    </a:lnTo>
                    <a:lnTo>
                      <a:pt x="19" y="481"/>
                    </a:lnTo>
                    <a:lnTo>
                      <a:pt x="29" y="483"/>
                    </a:lnTo>
                    <a:lnTo>
                      <a:pt x="37" y="486"/>
                    </a:lnTo>
                    <a:lnTo>
                      <a:pt x="46" y="489"/>
                    </a:lnTo>
                    <a:lnTo>
                      <a:pt x="54" y="494"/>
                    </a:lnTo>
                    <a:lnTo>
                      <a:pt x="61" y="498"/>
                    </a:lnTo>
                    <a:lnTo>
                      <a:pt x="68" y="504"/>
                    </a:lnTo>
                    <a:lnTo>
                      <a:pt x="74" y="509"/>
                    </a:lnTo>
                    <a:lnTo>
                      <a:pt x="80" y="515"/>
                    </a:lnTo>
                    <a:lnTo>
                      <a:pt x="85" y="523"/>
                    </a:lnTo>
                    <a:lnTo>
                      <a:pt x="89" y="529"/>
                    </a:lnTo>
                    <a:lnTo>
                      <a:pt x="92" y="537"/>
                    </a:lnTo>
                    <a:lnTo>
                      <a:pt x="94" y="544"/>
                    </a:lnTo>
                    <a:lnTo>
                      <a:pt x="95" y="552"/>
                    </a:lnTo>
                    <a:lnTo>
                      <a:pt x="96" y="560"/>
                    </a:lnTo>
                    <a:lnTo>
                      <a:pt x="96" y="880"/>
                    </a:lnTo>
                    <a:lnTo>
                      <a:pt x="97" y="887"/>
                    </a:lnTo>
                    <a:lnTo>
                      <a:pt x="98" y="896"/>
                    </a:lnTo>
                    <a:lnTo>
                      <a:pt x="100" y="904"/>
                    </a:lnTo>
                    <a:lnTo>
                      <a:pt x="103" y="910"/>
                    </a:lnTo>
                    <a:lnTo>
                      <a:pt x="108" y="918"/>
                    </a:lnTo>
                    <a:lnTo>
                      <a:pt x="112" y="924"/>
                    </a:lnTo>
                    <a:lnTo>
                      <a:pt x="118" y="930"/>
                    </a:lnTo>
                    <a:lnTo>
                      <a:pt x="124" y="936"/>
                    </a:lnTo>
                    <a:lnTo>
                      <a:pt x="131" y="941"/>
                    </a:lnTo>
                    <a:lnTo>
                      <a:pt x="138" y="946"/>
                    </a:lnTo>
                    <a:lnTo>
                      <a:pt x="146" y="950"/>
                    </a:lnTo>
                    <a:lnTo>
                      <a:pt x="155" y="953"/>
                    </a:lnTo>
                    <a:lnTo>
                      <a:pt x="163" y="956"/>
                    </a:lnTo>
                    <a:lnTo>
                      <a:pt x="173" y="958"/>
                    </a:lnTo>
                    <a:lnTo>
                      <a:pt x="182" y="959"/>
                    </a:lnTo>
                    <a:lnTo>
                      <a:pt x="192" y="959"/>
                    </a:lnTo>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5908" name="Rectangle 28">
                <a:extLst>
                  <a:ext uri="{FF2B5EF4-FFF2-40B4-BE49-F238E27FC236}">
                    <a16:creationId xmlns:a16="http://schemas.microsoft.com/office/drawing/2014/main" id="{26DE703E-2333-4747-9555-D6AE08CD706E}"/>
                  </a:ext>
                </a:extLst>
              </p:cNvPr>
              <p:cNvSpPr>
                <a:spLocks noChangeArrowheads="1"/>
              </p:cNvSpPr>
              <p:nvPr/>
            </p:nvSpPr>
            <p:spPr bwMode="auto">
              <a:xfrm>
                <a:off x="192" y="911"/>
                <a:ext cx="81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1350"/>
                  <a:t>Entity</a:t>
                </a:r>
              </a:p>
              <a:p>
                <a:pPr>
                  <a:lnSpc>
                    <a:spcPct val="100000"/>
                  </a:lnSpc>
                  <a:spcBef>
                    <a:spcPct val="0"/>
                  </a:spcBef>
                  <a:buFontTx/>
                  <a:buNone/>
                </a:pPr>
                <a:r>
                  <a:rPr lang="en-US" altLang="en-US" sz="1350"/>
                  <a:t>Class Code</a:t>
                </a:r>
              </a:p>
            </p:txBody>
          </p:sp>
          <p:sp>
            <p:nvSpPr>
              <p:cNvPr id="1599517" name="Rectangle 29">
                <a:extLst>
                  <a:ext uri="{FF2B5EF4-FFF2-40B4-BE49-F238E27FC236}">
                    <a16:creationId xmlns:a16="http://schemas.microsoft.com/office/drawing/2014/main" id="{6D1A19CC-648A-4344-8D2B-B3469BAF513E}"/>
                  </a:ext>
                </a:extLst>
              </p:cNvPr>
              <p:cNvSpPr>
                <a:spLocks noChangeArrowheads="1"/>
              </p:cNvSpPr>
              <p:nvPr/>
            </p:nvSpPr>
            <p:spPr bwMode="auto">
              <a:xfrm>
                <a:off x="998" y="624"/>
                <a:ext cx="955" cy="989"/>
              </a:xfrm>
              <a:prstGeom prst="rect">
                <a:avLst/>
              </a:prstGeom>
              <a:noFill/>
              <a:ln w="9525">
                <a:noFill/>
                <a:miter lim="800000"/>
                <a:headEnd/>
                <a:tailEnd/>
              </a:ln>
              <a:effectLst/>
            </p:spPr>
            <p:txBody>
              <a:bodyPr wrap="none" lIns="69056" tIns="34529" rIns="69056" bIns="34529">
                <a:spAutoFit/>
              </a:bodyPr>
              <a:lstStyle/>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Living Subject</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Person</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Organization</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Material</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Place</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a:t>
                </a:r>
              </a:p>
            </p:txBody>
          </p:sp>
        </p:grpSp>
      </p:grpSp>
      <p:grpSp>
        <p:nvGrpSpPr>
          <p:cNvPr id="7" name="Group 30">
            <a:extLst>
              <a:ext uri="{FF2B5EF4-FFF2-40B4-BE49-F238E27FC236}">
                <a16:creationId xmlns:a16="http://schemas.microsoft.com/office/drawing/2014/main" id="{300428FF-231C-40D9-8964-D8B8126FA66C}"/>
              </a:ext>
            </a:extLst>
          </p:cNvPr>
          <p:cNvGrpSpPr>
            <a:grpSpLocks/>
          </p:cNvGrpSpPr>
          <p:nvPr/>
        </p:nvGrpSpPr>
        <p:grpSpPr bwMode="auto">
          <a:xfrm>
            <a:off x="3083719" y="2740821"/>
            <a:ext cx="2346722" cy="2037160"/>
            <a:chOff x="1630" y="2302"/>
            <a:chExt cx="1971" cy="1711"/>
          </a:xfrm>
        </p:grpSpPr>
        <p:grpSp>
          <p:nvGrpSpPr>
            <p:cNvPr id="35898" name="Group 31">
              <a:extLst>
                <a:ext uri="{FF2B5EF4-FFF2-40B4-BE49-F238E27FC236}">
                  <a16:creationId xmlns:a16="http://schemas.microsoft.com/office/drawing/2014/main" id="{F751C48A-BD8F-4F1C-9811-B63C8ED17824}"/>
                </a:ext>
              </a:extLst>
            </p:cNvPr>
            <p:cNvGrpSpPr>
              <a:grpSpLocks/>
            </p:cNvGrpSpPr>
            <p:nvPr/>
          </p:nvGrpSpPr>
          <p:grpSpPr bwMode="auto">
            <a:xfrm>
              <a:off x="1777" y="3024"/>
              <a:ext cx="1824" cy="989"/>
              <a:chOff x="1777" y="3024"/>
              <a:chExt cx="1824" cy="989"/>
            </a:xfrm>
          </p:grpSpPr>
          <p:sp>
            <p:nvSpPr>
              <p:cNvPr id="35902" name="Freeform 32">
                <a:extLst>
                  <a:ext uri="{FF2B5EF4-FFF2-40B4-BE49-F238E27FC236}">
                    <a16:creationId xmlns:a16="http://schemas.microsoft.com/office/drawing/2014/main" id="{23EE37F4-04B7-436D-B230-A51DD1508B18}"/>
                  </a:ext>
                </a:extLst>
              </p:cNvPr>
              <p:cNvSpPr>
                <a:spLocks/>
              </p:cNvSpPr>
              <p:nvPr/>
            </p:nvSpPr>
            <p:spPr bwMode="auto">
              <a:xfrm>
                <a:off x="2497" y="3033"/>
                <a:ext cx="193" cy="960"/>
              </a:xfrm>
              <a:custGeom>
                <a:avLst/>
                <a:gdLst>
                  <a:gd name="T0" fmla="*/ 182 w 193"/>
                  <a:gd name="T1" fmla="*/ 0 h 960"/>
                  <a:gd name="T2" fmla="*/ 163 w 193"/>
                  <a:gd name="T3" fmla="*/ 3 h 960"/>
                  <a:gd name="T4" fmla="*/ 146 w 193"/>
                  <a:gd name="T5" fmla="*/ 9 h 960"/>
                  <a:gd name="T6" fmla="*/ 131 w 193"/>
                  <a:gd name="T7" fmla="*/ 18 h 960"/>
                  <a:gd name="T8" fmla="*/ 118 w 193"/>
                  <a:gd name="T9" fmla="*/ 29 h 960"/>
                  <a:gd name="T10" fmla="*/ 108 w 193"/>
                  <a:gd name="T11" fmla="*/ 42 h 960"/>
                  <a:gd name="T12" fmla="*/ 100 w 193"/>
                  <a:gd name="T13" fmla="*/ 55 h 960"/>
                  <a:gd name="T14" fmla="*/ 97 w 193"/>
                  <a:gd name="T15" fmla="*/ 72 h 960"/>
                  <a:gd name="T16" fmla="*/ 96 w 193"/>
                  <a:gd name="T17" fmla="*/ 400 h 960"/>
                  <a:gd name="T18" fmla="*/ 94 w 193"/>
                  <a:gd name="T19" fmla="*/ 417 h 960"/>
                  <a:gd name="T20" fmla="*/ 89 w 193"/>
                  <a:gd name="T21" fmla="*/ 431 h 960"/>
                  <a:gd name="T22" fmla="*/ 80 w 193"/>
                  <a:gd name="T23" fmla="*/ 444 h 960"/>
                  <a:gd name="T24" fmla="*/ 68 w 193"/>
                  <a:gd name="T25" fmla="*/ 457 h 960"/>
                  <a:gd name="T26" fmla="*/ 54 w 193"/>
                  <a:gd name="T27" fmla="*/ 466 h 960"/>
                  <a:gd name="T28" fmla="*/ 37 w 193"/>
                  <a:gd name="T29" fmla="*/ 474 h 960"/>
                  <a:gd name="T30" fmla="*/ 19 w 193"/>
                  <a:gd name="T31" fmla="*/ 478 h 960"/>
                  <a:gd name="T32" fmla="*/ 0 w 193"/>
                  <a:gd name="T33" fmla="*/ 480 h 960"/>
                  <a:gd name="T34" fmla="*/ 19 w 193"/>
                  <a:gd name="T35" fmla="*/ 481 h 960"/>
                  <a:gd name="T36" fmla="*/ 37 w 193"/>
                  <a:gd name="T37" fmla="*/ 486 h 960"/>
                  <a:gd name="T38" fmla="*/ 54 w 193"/>
                  <a:gd name="T39" fmla="*/ 494 h 960"/>
                  <a:gd name="T40" fmla="*/ 68 w 193"/>
                  <a:gd name="T41" fmla="*/ 504 h 960"/>
                  <a:gd name="T42" fmla="*/ 80 w 193"/>
                  <a:gd name="T43" fmla="*/ 515 h 960"/>
                  <a:gd name="T44" fmla="*/ 89 w 193"/>
                  <a:gd name="T45" fmla="*/ 529 h 960"/>
                  <a:gd name="T46" fmla="*/ 94 w 193"/>
                  <a:gd name="T47" fmla="*/ 544 h 960"/>
                  <a:gd name="T48" fmla="*/ 96 w 193"/>
                  <a:gd name="T49" fmla="*/ 560 h 960"/>
                  <a:gd name="T50" fmla="*/ 97 w 193"/>
                  <a:gd name="T51" fmla="*/ 887 h 960"/>
                  <a:gd name="T52" fmla="*/ 100 w 193"/>
                  <a:gd name="T53" fmla="*/ 904 h 960"/>
                  <a:gd name="T54" fmla="*/ 108 w 193"/>
                  <a:gd name="T55" fmla="*/ 918 h 960"/>
                  <a:gd name="T56" fmla="*/ 118 w 193"/>
                  <a:gd name="T57" fmla="*/ 930 h 960"/>
                  <a:gd name="T58" fmla="*/ 131 w 193"/>
                  <a:gd name="T59" fmla="*/ 941 h 960"/>
                  <a:gd name="T60" fmla="*/ 146 w 193"/>
                  <a:gd name="T61" fmla="*/ 950 h 960"/>
                  <a:gd name="T62" fmla="*/ 163 w 193"/>
                  <a:gd name="T63" fmla="*/ 956 h 960"/>
                  <a:gd name="T64" fmla="*/ 182 w 193"/>
                  <a:gd name="T65" fmla="*/ 959 h 9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3"/>
                  <a:gd name="T100" fmla="*/ 0 h 960"/>
                  <a:gd name="T101" fmla="*/ 193 w 193"/>
                  <a:gd name="T102" fmla="*/ 960 h 9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3" h="960">
                    <a:moveTo>
                      <a:pt x="192" y="0"/>
                    </a:moveTo>
                    <a:lnTo>
                      <a:pt x="182" y="0"/>
                    </a:lnTo>
                    <a:lnTo>
                      <a:pt x="173" y="2"/>
                    </a:lnTo>
                    <a:lnTo>
                      <a:pt x="163" y="3"/>
                    </a:lnTo>
                    <a:lnTo>
                      <a:pt x="155" y="6"/>
                    </a:lnTo>
                    <a:lnTo>
                      <a:pt x="146" y="9"/>
                    </a:lnTo>
                    <a:lnTo>
                      <a:pt x="138" y="14"/>
                    </a:lnTo>
                    <a:lnTo>
                      <a:pt x="131" y="18"/>
                    </a:lnTo>
                    <a:lnTo>
                      <a:pt x="124" y="23"/>
                    </a:lnTo>
                    <a:lnTo>
                      <a:pt x="118" y="29"/>
                    </a:lnTo>
                    <a:lnTo>
                      <a:pt x="112" y="35"/>
                    </a:lnTo>
                    <a:lnTo>
                      <a:pt x="108" y="42"/>
                    </a:lnTo>
                    <a:lnTo>
                      <a:pt x="103" y="49"/>
                    </a:lnTo>
                    <a:lnTo>
                      <a:pt x="100" y="55"/>
                    </a:lnTo>
                    <a:lnTo>
                      <a:pt x="98" y="63"/>
                    </a:lnTo>
                    <a:lnTo>
                      <a:pt x="97" y="72"/>
                    </a:lnTo>
                    <a:lnTo>
                      <a:pt x="96" y="80"/>
                    </a:lnTo>
                    <a:lnTo>
                      <a:pt x="96" y="400"/>
                    </a:lnTo>
                    <a:lnTo>
                      <a:pt x="95" y="407"/>
                    </a:lnTo>
                    <a:lnTo>
                      <a:pt x="94" y="417"/>
                    </a:lnTo>
                    <a:lnTo>
                      <a:pt x="92" y="424"/>
                    </a:lnTo>
                    <a:lnTo>
                      <a:pt x="89" y="431"/>
                    </a:lnTo>
                    <a:lnTo>
                      <a:pt x="85" y="438"/>
                    </a:lnTo>
                    <a:lnTo>
                      <a:pt x="80" y="444"/>
                    </a:lnTo>
                    <a:lnTo>
                      <a:pt x="74" y="451"/>
                    </a:lnTo>
                    <a:lnTo>
                      <a:pt x="68" y="457"/>
                    </a:lnTo>
                    <a:lnTo>
                      <a:pt x="61" y="461"/>
                    </a:lnTo>
                    <a:lnTo>
                      <a:pt x="54" y="466"/>
                    </a:lnTo>
                    <a:lnTo>
                      <a:pt x="46" y="471"/>
                    </a:lnTo>
                    <a:lnTo>
                      <a:pt x="37" y="474"/>
                    </a:lnTo>
                    <a:lnTo>
                      <a:pt x="29" y="477"/>
                    </a:lnTo>
                    <a:lnTo>
                      <a:pt x="19" y="478"/>
                    </a:lnTo>
                    <a:lnTo>
                      <a:pt x="10" y="480"/>
                    </a:lnTo>
                    <a:lnTo>
                      <a:pt x="0" y="480"/>
                    </a:lnTo>
                    <a:lnTo>
                      <a:pt x="10" y="480"/>
                    </a:lnTo>
                    <a:lnTo>
                      <a:pt x="19" y="481"/>
                    </a:lnTo>
                    <a:lnTo>
                      <a:pt x="29" y="483"/>
                    </a:lnTo>
                    <a:lnTo>
                      <a:pt x="37" y="486"/>
                    </a:lnTo>
                    <a:lnTo>
                      <a:pt x="46" y="489"/>
                    </a:lnTo>
                    <a:lnTo>
                      <a:pt x="54" y="494"/>
                    </a:lnTo>
                    <a:lnTo>
                      <a:pt x="61" y="498"/>
                    </a:lnTo>
                    <a:lnTo>
                      <a:pt x="68" y="504"/>
                    </a:lnTo>
                    <a:lnTo>
                      <a:pt x="74" y="509"/>
                    </a:lnTo>
                    <a:lnTo>
                      <a:pt x="80" y="515"/>
                    </a:lnTo>
                    <a:lnTo>
                      <a:pt x="85" y="523"/>
                    </a:lnTo>
                    <a:lnTo>
                      <a:pt x="89" y="529"/>
                    </a:lnTo>
                    <a:lnTo>
                      <a:pt x="92" y="537"/>
                    </a:lnTo>
                    <a:lnTo>
                      <a:pt x="94" y="544"/>
                    </a:lnTo>
                    <a:lnTo>
                      <a:pt x="95" y="552"/>
                    </a:lnTo>
                    <a:lnTo>
                      <a:pt x="96" y="560"/>
                    </a:lnTo>
                    <a:lnTo>
                      <a:pt x="96" y="880"/>
                    </a:lnTo>
                    <a:lnTo>
                      <a:pt x="97" y="887"/>
                    </a:lnTo>
                    <a:lnTo>
                      <a:pt x="98" y="896"/>
                    </a:lnTo>
                    <a:lnTo>
                      <a:pt x="100" y="904"/>
                    </a:lnTo>
                    <a:lnTo>
                      <a:pt x="103" y="910"/>
                    </a:lnTo>
                    <a:lnTo>
                      <a:pt x="108" y="918"/>
                    </a:lnTo>
                    <a:lnTo>
                      <a:pt x="112" y="924"/>
                    </a:lnTo>
                    <a:lnTo>
                      <a:pt x="118" y="930"/>
                    </a:lnTo>
                    <a:lnTo>
                      <a:pt x="124" y="936"/>
                    </a:lnTo>
                    <a:lnTo>
                      <a:pt x="131" y="941"/>
                    </a:lnTo>
                    <a:lnTo>
                      <a:pt x="138" y="946"/>
                    </a:lnTo>
                    <a:lnTo>
                      <a:pt x="146" y="950"/>
                    </a:lnTo>
                    <a:lnTo>
                      <a:pt x="155" y="953"/>
                    </a:lnTo>
                    <a:lnTo>
                      <a:pt x="163" y="956"/>
                    </a:lnTo>
                    <a:lnTo>
                      <a:pt x="173" y="958"/>
                    </a:lnTo>
                    <a:lnTo>
                      <a:pt x="182" y="959"/>
                    </a:lnTo>
                    <a:lnTo>
                      <a:pt x="192" y="959"/>
                    </a:lnTo>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5903" name="Rectangle 33">
                <a:extLst>
                  <a:ext uri="{FF2B5EF4-FFF2-40B4-BE49-F238E27FC236}">
                    <a16:creationId xmlns:a16="http://schemas.microsoft.com/office/drawing/2014/main" id="{C4D74CBC-A97B-4F02-BACA-70E264103BCB}"/>
                  </a:ext>
                </a:extLst>
              </p:cNvPr>
              <p:cNvSpPr>
                <a:spLocks noChangeArrowheads="1"/>
              </p:cNvSpPr>
              <p:nvPr/>
            </p:nvSpPr>
            <p:spPr bwMode="auto">
              <a:xfrm>
                <a:off x="1777" y="3311"/>
                <a:ext cx="81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1350"/>
                  <a:t>Role</a:t>
                </a:r>
              </a:p>
              <a:p>
                <a:pPr>
                  <a:lnSpc>
                    <a:spcPct val="100000"/>
                  </a:lnSpc>
                  <a:spcBef>
                    <a:spcPct val="0"/>
                  </a:spcBef>
                  <a:buFontTx/>
                  <a:buNone/>
                </a:pPr>
                <a:r>
                  <a:rPr lang="en-US" altLang="en-US" sz="1350"/>
                  <a:t>Class Code</a:t>
                </a:r>
              </a:p>
            </p:txBody>
          </p:sp>
          <p:sp>
            <p:nvSpPr>
              <p:cNvPr id="1599522" name="Rectangle 34">
                <a:extLst>
                  <a:ext uri="{FF2B5EF4-FFF2-40B4-BE49-F238E27FC236}">
                    <a16:creationId xmlns:a16="http://schemas.microsoft.com/office/drawing/2014/main" id="{869F17F1-B7AC-47CD-B288-7F4451B8A829}"/>
                  </a:ext>
                </a:extLst>
              </p:cNvPr>
              <p:cNvSpPr>
                <a:spLocks noChangeArrowheads="1"/>
              </p:cNvSpPr>
              <p:nvPr/>
            </p:nvSpPr>
            <p:spPr bwMode="auto">
              <a:xfrm>
                <a:off x="2583" y="3024"/>
                <a:ext cx="1018" cy="989"/>
              </a:xfrm>
              <a:prstGeom prst="rect">
                <a:avLst/>
              </a:prstGeom>
              <a:noFill/>
              <a:ln w="9525">
                <a:noFill/>
                <a:miter lim="800000"/>
                <a:headEnd/>
                <a:tailEnd/>
              </a:ln>
              <a:effectLst/>
            </p:spPr>
            <p:txBody>
              <a:bodyPr wrap="none" lIns="69056" tIns="34529" rIns="69056" bIns="34529">
                <a:spAutoFit/>
              </a:bodyPr>
              <a:lstStyle/>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Patient</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Employee</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Assigned Entity</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Licensed Entity</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Guarantor</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a:t>
                </a:r>
              </a:p>
            </p:txBody>
          </p:sp>
        </p:grpSp>
        <p:grpSp>
          <p:nvGrpSpPr>
            <p:cNvPr id="35899" name="Group 35">
              <a:extLst>
                <a:ext uri="{FF2B5EF4-FFF2-40B4-BE49-F238E27FC236}">
                  <a16:creationId xmlns:a16="http://schemas.microsoft.com/office/drawing/2014/main" id="{DC815347-463D-445A-B2EB-9B05AD179076}"/>
                </a:ext>
              </a:extLst>
            </p:cNvPr>
            <p:cNvGrpSpPr>
              <a:grpSpLocks/>
            </p:cNvGrpSpPr>
            <p:nvPr/>
          </p:nvGrpSpPr>
          <p:grpSpPr bwMode="auto">
            <a:xfrm>
              <a:off x="1630" y="2302"/>
              <a:ext cx="628" cy="1058"/>
              <a:chOff x="1630" y="2302"/>
              <a:chExt cx="628" cy="1058"/>
            </a:xfrm>
          </p:grpSpPr>
          <p:sp>
            <p:nvSpPr>
              <p:cNvPr id="35900" name="Oval 36">
                <a:extLst>
                  <a:ext uri="{FF2B5EF4-FFF2-40B4-BE49-F238E27FC236}">
                    <a16:creationId xmlns:a16="http://schemas.microsoft.com/office/drawing/2014/main" id="{46E7511B-333E-48F2-92E3-AD0033826570}"/>
                  </a:ext>
                </a:extLst>
              </p:cNvPr>
              <p:cNvSpPr>
                <a:spLocks noChangeArrowheads="1"/>
              </p:cNvSpPr>
              <p:nvPr/>
            </p:nvSpPr>
            <p:spPr bwMode="auto">
              <a:xfrm>
                <a:off x="1630" y="2302"/>
                <a:ext cx="628" cy="1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buFontTx/>
                  <a:buNone/>
                </a:pPr>
                <a:endParaRPr lang="en-US" altLang="en-US" sz="2100">
                  <a:solidFill>
                    <a:schemeClr val="tx2"/>
                  </a:solidFill>
                  <a:latin typeface="Bookman Old Style" panose="02050604050505020204" pitchFamily="18" charset="0"/>
                </a:endParaRPr>
              </a:p>
            </p:txBody>
          </p:sp>
          <p:sp>
            <p:nvSpPr>
              <p:cNvPr id="35901" name="Line 37">
                <a:extLst>
                  <a:ext uri="{FF2B5EF4-FFF2-40B4-BE49-F238E27FC236}">
                    <a16:creationId xmlns:a16="http://schemas.microsoft.com/office/drawing/2014/main" id="{4875BACF-79BE-439B-8B7A-F56929696CF1}"/>
                  </a:ext>
                </a:extLst>
              </p:cNvPr>
              <p:cNvSpPr>
                <a:spLocks noChangeShapeType="1"/>
              </p:cNvSpPr>
              <p:nvPr/>
            </p:nvSpPr>
            <p:spPr bwMode="auto">
              <a:xfrm>
                <a:off x="1944" y="2400"/>
                <a:ext cx="0" cy="96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CA"/>
              </a:p>
            </p:txBody>
          </p:sp>
        </p:grpSp>
      </p:grpSp>
      <p:grpSp>
        <p:nvGrpSpPr>
          <p:cNvPr id="10" name="Group 38">
            <a:extLst>
              <a:ext uri="{FF2B5EF4-FFF2-40B4-BE49-F238E27FC236}">
                <a16:creationId xmlns:a16="http://schemas.microsoft.com/office/drawing/2014/main" id="{8BB5A311-0BBF-42B3-A0A2-3C9CD3D1A361}"/>
              </a:ext>
            </a:extLst>
          </p:cNvPr>
          <p:cNvGrpSpPr>
            <a:grpSpLocks/>
          </p:cNvGrpSpPr>
          <p:nvPr/>
        </p:nvGrpSpPr>
        <p:grpSpPr bwMode="auto">
          <a:xfrm>
            <a:off x="3775473" y="831056"/>
            <a:ext cx="2145506" cy="2039541"/>
            <a:chOff x="2211" y="698"/>
            <a:chExt cx="1802" cy="1713"/>
          </a:xfrm>
        </p:grpSpPr>
        <p:grpSp>
          <p:nvGrpSpPr>
            <p:cNvPr id="35891" name="Group 39">
              <a:extLst>
                <a:ext uri="{FF2B5EF4-FFF2-40B4-BE49-F238E27FC236}">
                  <a16:creationId xmlns:a16="http://schemas.microsoft.com/office/drawing/2014/main" id="{89C34B93-629E-43E3-8E05-E381107973A3}"/>
                </a:ext>
              </a:extLst>
            </p:cNvPr>
            <p:cNvGrpSpPr>
              <a:grpSpLocks/>
            </p:cNvGrpSpPr>
            <p:nvPr/>
          </p:nvGrpSpPr>
          <p:grpSpPr bwMode="auto">
            <a:xfrm>
              <a:off x="3245" y="1353"/>
              <a:ext cx="628" cy="1058"/>
              <a:chOff x="3245" y="1353"/>
              <a:chExt cx="628" cy="1058"/>
            </a:xfrm>
          </p:grpSpPr>
          <p:sp>
            <p:nvSpPr>
              <p:cNvPr id="35896" name="Oval 40">
                <a:extLst>
                  <a:ext uri="{FF2B5EF4-FFF2-40B4-BE49-F238E27FC236}">
                    <a16:creationId xmlns:a16="http://schemas.microsoft.com/office/drawing/2014/main" id="{0A7121DC-8F53-4A0E-9412-836D27D9188E}"/>
                  </a:ext>
                </a:extLst>
              </p:cNvPr>
              <p:cNvSpPr>
                <a:spLocks noChangeArrowheads="1"/>
              </p:cNvSpPr>
              <p:nvPr/>
            </p:nvSpPr>
            <p:spPr bwMode="auto">
              <a:xfrm>
                <a:off x="3245" y="2311"/>
                <a:ext cx="628" cy="1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buFontTx/>
                  <a:buNone/>
                </a:pPr>
                <a:endParaRPr lang="en-US" altLang="en-US" sz="2100">
                  <a:solidFill>
                    <a:schemeClr val="tx2"/>
                  </a:solidFill>
                  <a:latin typeface="Bookman Old Style" panose="02050604050505020204" pitchFamily="18" charset="0"/>
                </a:endParaRPr>
              </a:p>
            </p:txBody>
          </p:sp>
          <p:sp>
            <p:nvSpPr>
              <p:cNvPr id="35897" name="Line 41">
                <a:extLst>
                  <a:ext uri="{FF2B5EF4-FFF2-40B4-BE49-F238E27FC236}">
                    <a16:creationId xmlns:a16="http://schemas.microsoft.com/office/drawing/2014/main" id="{95CD15C3-A75E-4778-B658-63F25DF219C0}"/>
                  </a:ext>
                </a:extLst>
              </p:cNvPr>
              <p:cNvSpPr>
                <a:spLocks noChangeShapeType="1"/>
              </p:cNvSpPr>
              <p:nvPr/>
            </p:nvSpPr>
            <p:spPr bwMode="auto">
              <a:xfrm flipV="1">
                <a:off x="3559" y="1353"/>
                <a:ext cx="0" cy="96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CA"/>
              </a:p>
            </p:txBody>
          </p:sp>
        </p:grpSp>
        <p:grpSp>
          <p:nvGrpSpPr>
            <p:cNvPr id="35892" name="Group 42">
              <a:extLst>
                <a:ext uri="{FF2B5EF4-FFF2-40B4-BE49-F238E27FC236}">
                  <a16:creationId xmlns:a16="http://schemas.microsoft.com/office/drawing/2014/main" id="{BC43D366-4EDE-4144-A586-B39459BE6416}"/>
                </a:ext>
              </a:extLst>
            </p:cNvPr>
            <p:cNvGrpSpPr>
              <a:grpSpLocks/>
            </p:cNvGrpSpPr>
            <p:nvPr/>
          </p:nvGrpSpPr>
          <p:grpSpPr bwMode="auto">
            <a:xfrm>
              <a:off x="2211" y="698"/>
              <a:ext cx="1802" cy="989"/>
              <a:chOff x="2211" y="698"/>
              <a:chExt cx="1802" cy="989"/>
            </a:xfrm>
          </p:grpSpPr>
          <p:sp>
            <p:nvSpPr>
              <p:cNvPr id="35893" name="Freeform 43">
                <a:extLst>
                  <a:ext uri="{FF2B5EF4-FFF2-40B4-BE49-F238E27FC236}">
                    <a16:creationId xmlns:a16="http://schemas.microsoft.com/office/drawing/2014/main" id="{5EC83C62-EE70-4859-A114-E5FCDED2549D}"/>
                  </a:ext>
                </a:extLst>
              </p:cNvPr>
              <p:cNvSpPr>
                <a:spLocks/>
              </p:cNvSpPr>
              <p:nvPr/>
            </p:nvSpPr>
            <p:spPr bwMode="auto">
              <a:xfrm>
                <a:off x="2976" y="709"/>
                <a:ext cx="193" cy="960"/>
              </a:xfrm>
              <a:custGeom>
                <a:avLst/>
                <a:gdLst>
                  <a:gd name="T0" fmla="*/ 10 w 193"/>
                  <a:gd name="T1" fmla="*/ 0 h 960"/>
                  <a:gd name="T2" fmla="*/ 29 w 193"/>
                  <a:gd name="T3" fmla="*/ 3 h 960"/>
                  <a:gd name="T4" fmla="*/ 46 w 193"/>
                  <a:gd name="T5" fmla="*/ 9 h 960"/>
                  <a:gd name="T6" fmla="*/ 61 w 193"/>
                  <a:gd name="T7" fmla="*/ 18 h 960"/>
                  <a:gd name="T8" fmla="*/ 74 w 193"/>
                  <a:gd name="T9" fmla="*/ 29 h 960"/>
                  <a:gd name="T10" fmla="*/ 85 w 193"/>
                  <a:gd name="T11" fmla="*/ 42 h 960"/>
                  <a:gd name="T12" fmla="*/ 92 w 193"/>
                  <a:gd name="T13" fmla="*/ 55 h 960"/>
                  <a:gd name="T14" fmla="*/ 95 w 193"/>
                  <a:gd name="T15" fmla="*/ 72 h 960"/>
                  <a:gd name="T16" fmla="*/ 96 w 193"/>
                  <a:gd name="T17" fmla="*/ 400 h 960"/>
                  <a:gd name="T18" fmla="*/ 98 w 193"/>
                  <a:gd name="T19" fmla="*/ 417 h 960"/>
                  <a:gd name="T20" fmla="*/ 103 w 193"/>
                  <a:gd name="T21" fmla="*/ 431 h 960"/>
                  <a:gd name="T22" fmla="*/ 112 w 193"/>
                  <a:gd name="T23" fmla="*/ 444 h 960"/>
                  <a:gd name="T24" fmla="*/ 124 w 193"/>
                  <a:gd name="T25" fmla="*/ 457 h 960"/>
                  <a:gd name="T26" fmla="*/ 138 w 193"/>
                  <a:gd name="T27" fmla="*/ 466 h 960"/>
                  <a:gd name="T28" fmla="*/ 155 w 193"/>
                  <a:gd name="T29" fmla="*/ 474 h 960"/>
                  <a:gd name="T30" fmla="*/ 173 w 193"/>
                  <a:gd name="T31" fmla="*/ 478 h 960"/>
                  <a:gd name="T32" fmla="*/ 192 w 193"/>
                  <a:gd name="T33" fmla="*/ 480 h 960"/>
                  <a:gd name="T34" fmla="*/ 173 w 193"/>
                  <a:gd name="T35" fmla="*/ 481 h 960"/>
                  <a:gd name="T36" fmla="*/ 155 w 193"/>
                  <a:gd name="T37" fmla="*/ 486 h 960"/>
                  <a:gd name="T38" fmla="*/ 138 w 193"/>
                  <a:gd name="T39" fmla="*/ 494 h 960"/>
                  <a:gd name="T40" fmla="*/ 124 w 193"/>
                  <a:gd name="T41" fmla="*/ 504 h 960"/>
                  <a:gd name="T42" fmla="*/ 112 w 193"/>
                  <a:gd name="T43" fmla="*/ 515 h 960"/>
                  <a:gd name="T44" fmla="*/ 103 w 193"/>
                  <a:gd name="T45" fmla="*/ 529 h 960"/>
                  <a:gd name="T46" fmla="*/ 98 w 193"/>
                  <a:gd name="T47" fmla="*/ 544 h 960"/>
                  <a:gd name="T48" fmla="*/ 96 w 193"/>
                  <a:gd name="T49" fmla="*/ 560 h 960"/>
                  <a:gd name="T50" fmla="*/ 95 w 193"/>
                  <a:gd name="T51" fmla="*/ 887 h 960"/>
                  <a:gd name="T52" fmla="*/ 92 w 193"/>
                  <a:gd name="T53" fmla="*/ 904 h 960"/>
                  <a:gd name="T54" fmla="*/ 85 w 193"/>
                  <a:gd name="T55" fmla="*/ 918 h 960"/>
                  <a:gd name="T56" fmla="*/ 74 w 193"/>
                  <a:gd name="T57" fmla="*/ 930 h 960"/>
                  <a:gd name="T58" fmla="*/ 61 w 193"/>
                  <a:gd name="T59" fmla="*/ 941 h 960"/>
                  <a:gd name="T60" fmla="*/ 46 w 193"/>
                  <a:gd name="T61" fmla="*/ 950 h 960"/>
                  <a:gd name="T62" fmla="*/ 29 w 193"/>
                  <a:gd name="T63" fmla="*/ 956 h 960"/>
                  <a:gd name="T64" fmla="*/ 10 w 193"/>
                  <a:gd name="T65" fmla="*/ 959 h 9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3"/>
                  <a:gd name="T100" fmla="*/ 0 h 960"/>
                  <a:gd name="T101" fmla="*/ 193 w 193"/>
                  <a:gd name="T102" fmla="*/ 960 h 9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3" h="960">
                    <a:moveTo>
                      <a:pt x="0" y="0"/>
                    </a:moveTo>
                    <a:lnTo>
                      <a:pt x="10" y="0"/>
                    </a:lnTo>
                    <a:lnTo>
                      <a:pt x="19" y="2"/>
                    </a:lnTo>
                    <a:lnTo>
                      <a:pt x="29" y="3"/>
                    </a:lnTo>
                    <a:lnTo>
                      <a:pt x="37" y="6"/>
                    </a:lnTo>
                    <a:lnTo>
                      <a:pt x="46" y="9"/>
                    </a:lnTo>
                    <a:lnTo>
                      <a:pt x="54" y="14"/>
                    </a:lnTo>
                    <a:lnTo>
                      <a:pt x="61" y="18"/>
                    </a:lnTo>
                    <a:lnTo>
                      <a:pt x="68" y="23"/>
                    </a:lnTo>
                    <a:lnTo>
                      <a:pt x="74" y="29"/>
                    </a:lnTo>
                    <a:lnTo>
                      <a:pt x="80" y="35"/>
                    </a:lnTo>
                    <a:lnTo>
                      <a:pt x="85" y="42"/>
                    </a:lnTo>
                    <a:lnTo>
                      <a:pt x="89" y="49"/>
                    </a:lnTo>
                    <a:lnTo>
                      <a:pt x="92" y="55"/>
                    </a:lnTo>
                    <a:lnTo>
                      <a:pt x="94" y="63"/>
                    </a:lnTo>
                    <a:lnTo>
                      <a:pt x="95" y="72"/>
                    </a:lnTo>
                    <a:lnTo>
                      <a:pt x="96" y="80"/>
                    </a:lnTo>
                    <a:lnTo>
                      <a:pt x="96" y="400"/>
                    </a:lnTo>
                    <a:lnTo>
                      <a:pt x="97" y="407"/>
                    </a:lnTo>
                    <a:lnTo>
                      <a:pt x="98" y="417"/>
                    </a:lnTo>
                    <a:lnTo>
                      <a:pt x="100" y="424"/>
                    </a:lnTo>
                    <a:lnTo>
                      <a:pt x="103" y="431"/>
                    </a:lnTo>
                    <a:lnTo>
                      <a:pt x="108" y="438"/>
                    </a:lnTo>
                    <a:lnTo>
                      <a:pt x="112" y="444"/>
                    </a:lnTo>
                    <a:lnTo>
                      <a:pt x="118" y="451"/>
                    </a:lnTo>
                    <a:lnTo>
                      <a:pt x="124" y="457"/>
                    </a:lnTo>
                    <a:lnTo>
                      <a:pt x="131" y="461"/>
                    </a:lnTo>
                    <a:lnTo>
                      <a:pt x="138" y="466"/>
                    </a:lnTo>
                    <a:lnTo>
                      <a:pt x="146" y="471"/>
                    </a:lnTo>
                    <a:lnTo>
                      <a:pt x="155" y="474"/>
                    </a:lnTo>
                    <a:lnTo>
                      <a:pt x="163" y="477"/>
                    </a:lnTo>
                    <a:lnTo>
                      <a:pt x="173" y="478"/>
                    </a:lnTo>
                    <a:lnTo>
                      <a:pt x="182" y="480"/>
                    </a:lnTo>
                    <a:lnTo>
                      <a:pt x="192" y="480"/>
                    </a:lnTo>
                    <a:lnTo>
                      <a:pt x="182" y="480"/>
                    </a:lnTo>
                    <a:lnTo>
                      <a:pt x="173" y="481"/>
                    </a:lnTo>
                    <a:lnTo>
                      <a:pt x="163" y="483"/>
                    </a:lnTo>
                    <a:lnTo>
                      <a:pt x="155" y="486"/>
                    </a:lnTo>
                    <a:lnTo>
                      <a:pt x="146" y="489"/>
                    </a:lnTo>
                    <a:lnTo>
                      <a:pt x="138" y="494"/>
                    </a:lnTo>
                    <a:lnTo>
                      <a:pt x="131" y="498"/>
                    </a:lnTo>
                    <a:lnTo>
                      <a:pt x="124" y="504"/>
                    </a:lnTo>
                    <a:lnTo>
                      <a:pt x="118" y="509"/>
                    </a:lnTo>
                    <a:lnTo>
                      <a:pt x="112" y="515"/>
                    </a:lnTo>
                    <a:lnTo>
                      <a:pt x="108" y="523"/>
                    </a:lnTo>
                    <a:lnTo>
                      <a:pt x="103" y="529"/>
                    </a:lnTo>
                    <a:lnTo>
                      <a:pt x="100" y="537"/>
                    </a:lnTo>
                    <a:lnTo>
                      <a:pt x="98" y="544"/>
                    </a:lnTo>
                    <a:lnTo>
                      <a:pt x="97" y="552"/>
                    </a:lnTo>
                    <a:lnTo>
                      <a:pt x="96" y="560"/>
                    </a:lnTo>
                    <a:lnTo>
                      <a:pt x="96" y="880"/>
                    </a:lnTo>
                    <a:lnTo>
                      <a:pt x="95" y="887"/>
                    </a:lnTo>
                    <a:lnTo>
                      <a:pt x="94" y="896"/>
                    </a:lnTo>
                    <a:lnTo>
                      <a:pt x="92" y="904"/>
                    </a:lnTo>
                    <a:lnTo>
                      <a:pt x="89" y="910"/>
                    </a:lnTo>
                    <a:lnTo>
                      <a:pt x="85" y="918"/>
                    </a:lnTo>
                    <a:lnTo>
                      <a:pt x="80" y="924"/>
                    </a:lnTo>
                    <a:lnTo>
                      <a:pt x="74" y="930"/>
                    </a:lnTo>
                    <a:lnTo>
                      <a:pt x="68" y="936"/>
                    </a:lnTo>
                    <a:lnTo>
                      <a:pt x="61" y="941"/>
                    </a:lnTo>
                    <a:lnTo>
                      <a:pt x="54" y="946"/>
                    </a:lnTo>
                    <a:lnTo>
                      <a:pt x="46" y="950"/>
                    </a:lnTo>
                    <a:lnTo>
                      <a:pt x="37" y="953"/>
                    </a:lnTo>
                    <a:lnTo>
                      <a:pt x="29" y="956"/>
                    </a:lnTo>
                    <a:lnTo>
                      <a:pt x="19" y="958"/>
                    </a:lnTo>
                    <a:lnTo>
                      <a:pt x="10" y="959"/>
                    </a:lnTo>
                    <a:lnTo>
                      <a:pt x="0" y="959"/>
                    </a:lnTo>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5894" name="Rectangle 44">
                <a:extLst>
                  <a:ext uri="{FF2B5EF4-FFF2-40B4-BE49-F238E27FC236}">
                    <a16:creationId xmlns:a16="http://schemas.microsoft.com/office/drawing/2014/main" id="{4F2A820D-0218-4A56-AE73-A919562FB49C}"/>
                  </a:ext>
                </a:extLst>
              </p:cNvPr>
              <p:cNvSpPr>
                <a:spLocks noChangeArrowheads="1"/>
              </p:cNvSpPr>
              <p:nvPr/>
            </p:nvSpPr>
            <p:spPr bwMode="auto">
              <a:xfrm>
                <a:off x="3120" y="987"/>
                <a:ext cx="893"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1350"/>
                  <a:t>Participation</a:t>
                </a:r>
              </a:p>
              <a:p>
                <a:pPr>
                  <a:lnSpc>
                    <a:spcPct val="100000"/>
                  </a:lnSpc>
                  <a:spcBef>
                    <a:spcPct val="0"/>
                  </a:spcBef>
                  <a:buFontTx/>
                  <a:buNone/>
                </a:pPr>
                <a:r>
                  <a:rPr lang="en-US" altLang="en-US" sz="1350"/>
                  <a:t>Type Code</a:t>
                </a:r>
              </a:p>
            </p:txBody>
          </p:sp>
          <p:sp>
            <p:nvSpPr>
              <p:cNvPr id="1599533" name="Rectangle 45">
                <a:extLst>
                  <a:ext uri="{FF2B5EF4-FFF2-40B4-BE49-F238E27FC236}">
                    <a16:creationId xmlns:a16="http://schemas.microsoft.com/office/drawing/2014/main" id="{C45E6C39-85D6-4DF3-889A-83490F38CFA9}"/>
                  </a:ext>
                </a:extLst>
              </p:cNvPr>
              <p:cNvSpPr>
                <a:spLocks noChangeArrowheads="1"/>
              </p:cNvSpPr>
              <p:nvPr/>
            </p:nvSpPr>
            <p:spPr bwMode="auto">
              <a:xfrm>
                <a:off x="2211" y="698"/>
                <a:ext cx="785" cy="989"/>
              </a:xfrm>
              <a:prstGeom prst="rect">
                <a:avLst/>
              </a:prstGeom>
              <a:noFill/>
              <a:ln w="9525">
                <a:noFill/>
                <a:miter lim="800000"/>
                <a:headEnd/>
                <a:tailEnd/>
              </a:ln>
              <a:effectLst/>
            </p:spPr>
            <p:txBody>
              <a:bodyPr wrap="none" lIns="69056" tIns="34529" rIns="69056" bIns="34529">
                <a:spAutoFit/>
              </a:bodyPr>
              <a:lstStyle/>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Performer</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Author</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Witness</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Subject</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Destination</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a:t>
                </a:r>
              </a:p>
            </p:txBody>
          </p:sp>
        </p:grpSp>
      </p:grpSp>
      <p:grpSp>
        <p:nvGrpSpPr>
          <p:cNvPr id="13" name="Group 46">
            <a:extLst>
              <a:ext uri="{FF2B5EF4-FFF2-40B4-BE49-F238E27FC236}">
                <a16:creationId xmlns:a16="http://schemas.microsoft.com/office/drawing/2014/main" id="{B3224D29-456E-48E0-9A81-39505D26DA15}"/>
              </a:ext>
            </a:extLst>
          </p:cNvPr>
          <p:cNvGrpSpPr>
            <a:grpSpLocks/>
          </p:cNvGrpSpPr>
          <p:nvPr/>
        </p:nvGrpSpPr>
        <p:grpSpPr bwMode="auto">
          <a:xfrm>
            <a:off x="5545932" y="2864644"/>
            <a:ext cx="2169319" cy="2115741"/>
            <a:chOff x="3698" y="2406"/>
            <a:chExt cx="1822" cy="1777"/>
          </a:xfrm>
        </p:grpSpPr>
        <p:grpSp>
          <p:nvGrpSpPr>
            <p:cNvPr id="35884" name="Group 47">
              <a:extLst>
                <a:ext uri="{FF2B5EF4-FFF2-40B4-BE49-F238E27FC236}">
                  <a16:creationId xmlns:a16="http://schemas.microsoft.com/office/drawing/2014/main" id="{C3186BD2-92C2-420F-A508-527590E335A7}"/>
                </a:ext>
              </a:extLst>
            </p:cNvPr>
            <p:cNvGrpSpPr>
              <a:grpSpLocks/>
            </p:cNvGrpSpPr>
            <p:nvPr/>
          </p:nvGrpSpPr>
          <p:grpSpPr bwMode="auto">
            <a:xfrm>
              <a:off x="3698" y="3194"/>
              <a:ext cx="1822" cy="989"/>
              <a:chOff x="3698" y="3194"/>
              <a:chExt cx="1822" cy="989"/>
            </a:xfrm>
          </p:grpSpPr>
          <p:sp>
            <p:nvSpPr>
              <p:cNvPr id="35888" name="Freeform 48">
                <a:extLst>
                  <a:ext uri="{FF2B5EF4-FFF2-40B4-BE49-F238E27FC236}">
                    <a16:creationId xmlns:a16="http://schemas.microsoft.com/office/drawing/2014/main" id="{6B15CBC3-3141-4DB8-A1B5-F1B5C3088C09}"/>
                  </a:ext>
                </a:extLst>
              </p:cNvPr>
              <p:cNvSpPr>
                <a:spLocks/>
              </p:cNvSpPr>
              <p:nvPr/>
            </p:nvSpPr>
            <p:spPr bwMode="auto">
              <a:xfrm>
                <a:off x="4473" y="3204"/>
                <a:ext cx="193" cy="960"/>
              </a:xfrm>
              <a:custGeom>
                <a:avLst/>
                <a:gdLst>
                  <a:gd name="T0" fmla="*/ 10 w 193"/>
                  <a:gd name="T1" fmla="*/ 0 h 960"/>
                  <a:gd name="T2" fmla="*/ 29 w 193"/>
                  <a:gd name="T3" fmla="*/ 3 h 960"/>
                  <a:gd name="T4" fmla="*/ 46 w 193"/>
                  <a:gd name="T5" fmla="*/ 9 h 960"/>
                  <a:gd name="T6" fmla="*/ 61 w 193"/>
                  <a:gd name="T7" fmla="*/ 18 h 960"/>
                  <a:gd name="T8" fmla="*/ 74 w 193"/>
                  <a:gd name="T9" fmla="*/ 29 h 960"/>
                  <a:gd name="T10" fmla="*/ 85 w 193"/>
                  <a:gd name="T11" fmla="*/ 42 h 960"/>
                  <a:gd name="T12" fmla="*/ 92 w 193"/>
                  <a:gd name="T13" fmla="*/ 55 h 960"/>
                  <a:gd name="T14" fmla="*/ 95 w 193"/>
                  <a:gd name="T15" fmla="*/ 72 h 960"/>
                  <a:gd name="T16" fmla="*/ 96 w 193"/>
                  <a:gd name="T17" fmla="*/ 400 h 960"/>
                  <a:gd name="T18" fmla="*/ 98 w 193"/>
                  <a:gd name="T19" fmla="*/ 417 h 960"/>
                  <a:gd name="T20" fmla="*/ 103 w 193"/>
                  <a:gd name="T21" fmla="*/ 431 h 960"/>
                  <a:gd name="T22" fmla="*/ 112 w 193"/>
                  <a:gd name="T23" fmla="*/ 444 h 960"/>
                  <a:gd name="T24" fmla="*/ 124 w 193"/>
                  <a:gd name="T25" fmla="*/ 457 h 960"/>
                  <a:gd name="T26" fmla="*/ 138 w 193"/>
                  <a:gd name="T27" fmla="*/ 466 h 960"/>
                  <a:gd name="T28" fmla="*/ 155 w 193"/>
                  <a:gd name="T29" fmla="*/ 474 h 960"/>
                  <a:gd name="T30" fmla="*/ 173 w 193"/>
                  <a:gd name="T31" fmla="*/ 478 h 960"/>
                  <a:gd name="T32" fmla="*/ 192 w 193"/>
                  <a:gd name="T33" fmla="*/ 480 h 960"/>
                  <a:gd name="T34" fmla="*/ 173 w 193"/>
                  <a:gd name="T35" fmla="*/ 481 h 960"/>
                  <a:gd name="T36" fmla="*/ 155 w 193"/>
                  <a:gd name="T37" fmla="*/ 486 h 960"/>
                  <a:gd name="T38" fmla="*/ 138 w 193"/>
                  <a:gd name="T39" fmla="*/ 494 h 960"/>
                  <a:gd name="T40" fmla="*/ 124 w 193"/>
                  <a:gd name="T41" fmla="*/ 504 h 960"/>
                  <a:gd name="T42" fmla="*/ 112 w 193"/>
                  <a:gd name="T43" fmla="*/ 515 h 960"/>
                  <a:gd name="T44" fmla="*/ 103 w 193"/>
                  <a:gd name="T45" fmla="*/ 529 h 960"/>
                  <a:gd name="T46" fmla="*/ 98 w 193"/>
                  <a:gd name="T47" fmla="*/ 544 h 960"/>
                  <a:gd name="T48" fmla="*/ 96 w 193"/>
                  <a:gd name="T49" fmla="*/ 560 h 960"/>
                  <a:gd name="T50" fmla="*/ 95 w 193"/>
                  <a:gd name="T51" fmla="*/ 887 h 960"/>
                  <a:gd name="T52" fmla="*/ 92 w 193"/>
                  <a:gd name="T53" fmla="*/ 904 h 960"/>
                  <a:gd name="T54" fmla="*/ 85 w 193"/>
                  <a:gd name="T55" fmla="*/ 918 h 960"/>
                  <a:gd name="T56" fmla="*/ 74 w 193"/>
                  <a:gd name="T57" fmla="*/ 930 h 960"/>
                  <a:gd name="T58" fmla="*/ 61 w 193"/>
                  <a:gd name="T59" fmla="*/ 941 h 960"/>
                  <a:gd name="T60" fmla="*/ 46 w 193"/>
                  <a:gd name="T61" fmla="*/ 950 h 960"/>
                  <a:gd name="T62" fmla="*/ 29 w 193"/>
                  <a:gd name="T63" fmla="*/ 956 h 960"/>
                  <a:gd name="T64" fmla="*/ 10 w 193"/>
                  <a:gd name="T65" fmla="*/ 959 h 9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3"/>
                  <a:gd name="T100" fmla="*/ 0 h 960"/>
                  <a:gd name="T101" fmla="*/ 193 w 193"/>
                  <a:gd name="T102" fmla="*/ 960 h 9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3" h="960">
                    <a:moveTo>
                      <a:pt x="0" y="0"/>
                    </a:moveTo>
                    <a:lnTo>
                      <a:pt x="10" y="0"/>
                    </a:lnTo>
                    <a:lnTo>
                      <a:pt x="19" y="2"/>
                    </a:lnTo>
                    <a:lnTo>
                      <a:pt x="29" y="3"/>
                    </a:lnTo>
                    <a:lnTo>
                      <a:pt x="37" y="6"/>
                    </a:lnTo>
                    <a:lnTo>
                      <a:pt x="46" y="9"/>
                    </a:lnTo>
                    <a:lnTo>
                      <a:pt x="54" y="14"/>
                    </a:lnTo>
                    <a:lnTo>
                      <a:pt x="61" y="18"/>
                    </a:lnTo>
                    <a:lnTo>
                      <a:pt x="68" y="23"/>
                    </a:lnTo>
                    <a:lnTo>
                      <a:pt x="74" y="29"/>
                    </a:lnTo>
                    <a:lnTo>
                      <a:pt x="80" y="35"/>
                    </a:lnTo>
                    <a:lnTo>
                      <a:pt x="85" y="42"/>
                    </a:lnTo>
                    <a:lnTo>
                      <a:pt x="89" y="49"/>
                    </a:lnTo>
                    <a:lnTo>
                      <a:pt x="92" y="55"/>
                    </a:lnTo>
                    <a:lnTo>
                      <a:pt x="94" y="63"/>
                    </a:lnTo>
                    <a:lnTo>
                      <a:pt x="95" y="72"/>
                    </a:lnTo>
                    <a:lnTo>
                      <a:pt x="96" y="80"/>
                    </a:lnTo>
                    <a:lnTo>
                      <a:pt x="96" y="400"/>
                    </a:lnTo>
                    <a:lnTo>
                      <a:pt x="97" y="407"/>
                    </a:lnTo>
                    <a:lnTo>
                      <a:pt x="98" y="417"/>
                    </a:lnTo>
                    <a:lnTo>
                      <a:pt x="100" y="424"/>
                    </a:lnTo>
                    <a:lnTo>
                      <a:pt x="103" y="431"/>
                    </a:lnTo>
                    <a:lnTo>
                      <a:pt x="108" y="438"/>
                    </a:lnTo>
                    <a:lnTo>
                      <a:pt x="112" y="444"/>
                    </a:lnTo>
                    <a:lnTo>
                      <a:pt x="118" y="451"/>
                    </a:lnTo>
                    <a:lnTo>
                      <a:pt x="124" y="457"/>
                    </a:lnTo>
                    <a:lnTo>
                      <a:pt x="131" y="461"/>
                    </a:lnTo>
                    <a:lnTo>
                      <a:pt x="138" y="466"/>
                    </a:lnTo>
                    <a:lnTo>
                      <a:pt x="146" y="471"/>
                    </a:lnTo>
                    <a:lnTo>
                      <a:pt x="155" y="474"/>
                    </a:lnTo>
                    <a:lnTo>
                      <a:pt x="163" y="477"/>
                    </a:lnTo>
                    <a:lnTo>
                      <a:pt x="173" y="478"/>
                    </a:lnTo>
                    <a:lnTo>
                      <a:pt x="182" y="480"/>
                    </a:lnTo>
                    <a:lnTo>
                      <a:pt x="192" y="480"/>
                    </a:lnTo>
                    <a:lnTo>
                      <a:pt x="182" y="480"/>
                    </a:lnTo>
                    <a:lnTo>
                      <a:pt x="173" y="481"/>
                    </a:lnTo>
                    <a:lnTo>
                      <a:pt x="163" y="483"/>
                    </a:lnTo>
                    <a:lnTo>
                      <a:pt x="155" y="486"/>
                    </a:lnTo>
                    <a:lnTo>
                      <a:pt x="146" y="489"/>
                    </a:lnTo>
                    <a:lnTo>
                      <a:pt x="138" y="494"/>
                    </a:lnTo>
                    <a:lnTo>
                      <a:pt x="131" y="498"/>
                    </a:lnTo>
                    <a:lnTo>
                      <a:pt x="124" y="504"/>
                    </a:lnTo>
                    <a:lnTo>
                      <a:pt x="118" y="509"/>
                    </a:lnTo>
                    <a:lnTo>
                      <a:pt x="112" y="515"/>
                    </a:lnTo>
                    <a:lnTo>
                      <a:pt x="108" y="523"/>
                    </a:lnTo>
                    <a:lnTo>
                      <a:pt x="103" y="529"/>
                    </a:lnTo>
                    <a:lnTo>
                      <a:pt x="100" y="537"/>
                    </a:lnTo>
                    <a:lnTo>
                      <a:pt x="98" y="544"/>
                    </a:lnTo>
                    <a:lnTo>
                      <a:pt x="97" y="552"/>
                    </a:lnTo>
                    <a:lnTo>
                      <a:pt x="96" y="560"/>
                    </a:lnTo>
                    <a:lnTo>
                      <a:pt x="96" y="880"/>
                    </a:lnTo>
                    <a:lnTo>
                      <a:pt x="95" y="887"/>
                    </a:lnTo>
                    <a:lnTo>
                      <a:pt x="94" y="896"/>
                    </a:lnTo>
                    <a:lnTo>
                      <a:pt x="92" y="904"/>
                    </a:lnTo>
                    <a:lnTo>
                      <a:pt x="89" y="910"/>
                    </a:lnTo>
                    <a:lnTo>
                      <a:pt x="85" y="918"/>
                    </a:lnTo>
                    <a:lnTo>
                      <a:pt x="80" y="924"/>
                    </a:lnTo>
                    <a:lnTo>
                      <a:pt x="74" y="930"/>
                    </a:lnTo>
                    <a:lnTo>
                      <a:pt x="68" y="936"/>
                    </a:lnTo>
                    <a:lnTo>
                      <a:pt x="61" y="941"/>
                    </a:lnTo>
                    <a:lnTo>
                      <a:pt x="54" y="946"/>
                    </a:lnTo>
                    <a:lnTo>
                      <a:pt x="46" y="950"/>
                    </a:lnTo>
                    <a:lnTo>
                      <a:pt x="37" y="953"/>
                    </a:lnTo>
                    <a:lnTo>
                      <a:pt x="29" y="956"/>
                    </a:lnTo>
                    <a:lnTo>
                      <a:pt x="19" y="958"/>
                    </a:lnTo>
                    <a:lnTo>
                      <a:pt x="10" y="959"/>
                    </a:lnTo>
                    <a:lnTo>
                      <a:pt x="0" y="959"/>
                    </a:lnTo>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5889" name="Rectangle 49">
                <a:extLst>
                  <a:ext uri="{FF2B5EF4-FFF2-40B4-BE49-F238E27FC236}">
                    <a16:creationId xmlns:a16="http://schemas.microsoft.com/office/drawing/2014/main" id="{67EE4343-8C8D-4EB1-9603-2ACAFBA6067A}"/>
                  </a:ext>
                </a:extLst>
              </p:cNvPr>
              <p:cNvSpPr>
                <a:spLocks noChangeArrowheads="1"/>
              </p:cNvSpPr>
              <p:nvPr/>
            </p:nvSpPr>
            <p:spPr bwMode="auto">
              <a:xfrm>
                <a:off x="4706" y="3482"/>
                <a:ext cx="81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1350"/>
                  <a:t>Act</a:t>
                </a:r>
              </a:p>
              <a:p>
                <a:pPr>
                  <a:lnSpc>
                    <a:spcPct val="100000"/>
                  </a:lnSpc>
                  <a:spcBef>
                    <a:spcPct val="0"/>
                  </a:spcBef>
                  <a:buFontTx/>
                  <a:buNone/>
                </a:pPr>
                <a:r>
                  <a:rPr lang="en-US" altLang="en-US" sz="1350"/>
                  <a:t>Mood Code</a:t>
                </a:r>
              </a:p>
            </p:txBody>
          </p:sp>
          <p:sp>
            <p:nvSpPr>
              <p:cNvPr id="1599538" name="Rectangle 50">
                <a:extLst>
                  <a:ext uri="{FF2B5EF4-FFF2-40B4-BE49-F238E27FC236}">
                    <a16:creationId xmlns:a16="http://schemas.microsoft.com/office/drawing/2014/main" id="{2B947360-1731-4095-9BA0-B796920D27A6}"/>
                  </a:ext>
                </a:extLst>
              </p:cNvPr>
              <p:cNvSpPr>
                <a:spLocks noChangeArrowheads="1"/>
              </p:cNvSpPr>
              <p:nvPr/>
            </p:nvSpPr>
            <p:spPr bwMode="auto">
              <a:xfrm>
                <a:off x="3698" y="3194"/>
                <a:ext cx="721" cy="989"/>
              </a:xfrm>
              <a:prstGeom prst="rect">
                <a:avLst/>
              </a:prstGeom>
              <a:noFill/>
              <a:ln w="9525">
                <a:noFill/>
                <a:miter lim="800000"/>
                <a:headEnd/>
                <a:tailEnd/>
              </a:ln>
              <a:effectLst/>
            </p:spPr>
            <p:txBody>
              <a:bodyPr wrap="none" lIns="69056" tIns="34529" rIns="69056" bIns="34529">
                <a:spAutoFit/>
              </a:bodyPr>
              <a:lstStyle/>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Definition</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Promise</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Order</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Event</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Criterion</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a:t>
                </a:r>
              </a:p>
            </p:txBody>
          </p:sp>
        </p:grpSp>
        <p:grpSp>
          <p:nvGrpSpPr>
            <p:cNvPr id="35885" name="Group 51">
              <a:extLst>
                <a:ext uri="{FF2B5EF4-FFF2-40B4-BE49-F238E27FC236}">
                  <a16:creationId xmlns:a16="http://schemas.microsoft.com/office/drawing/2014/main" id="{D0FFACCB-BB88-471F-B13D-71EB3DA2F53E}"/>
                </a:ext>
              </a:extLst>
            </p:cNvPr>
            <p:cNvGrpSpPr>
              <a:grpSpLocks/>
            </p:cNvGrpSpPr>
            <p:nvPr/>
          </p:nvGrpSpPr>
          <p:grpSpPr bwMode="auto">
            <a:xfrm>
              <a:off x="4654" y="2406"/>
              <a:ext cx="628" cy="1058"/>
              <a:chOff x="4654" y="2406"/>
              <a:chExt cx="628" cy="1058"/>
            </a:xfrm>
          </p:grpSpPr>
          <p:sp>
            <p:nvSpPr>
              <p:cNvPr id="35886" name="Oval 52">
                <a:extLst>
                  <a:ext uri="{FF2B5EF4-FFF2-40B4-BE49-F238E27FC236}">
                    <a16:creationId xmlns:a16="http://schemas.microsoft.com/office/drawing/2014/main" id="{C6C3B94C-D705-4472-9364-E70C4C23E9DD}"/>
                  </a:ext>
                </a:extLst>
              </p:cNvPr>
              <p:cNvSpPr>
                <a:spLocks noChangeArrowheads="1"/>
              </p:cNvSpPr>
              <p:nvPr/>
            </p:nvSpPr>
            <p:spPr bwMode="auto">
              <a:xfrm>
                <a:off x="4654" y="2406"/>
                <a:ext cx="628" cy="1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buFontTx/>
                  <a:buNone/>
                </a:pPr>
                <a:endParaRPr lang="en-US" altLang="en-US" sz="2100">
                  <a:solidFill>
                    <a:schemeClr val="tx2"/>
                  </a:solidFill>
                  <a:latin typeface="Bookman Old Style" panose="02050604050505020204" pitchFamily="18" charset="0"/>
                </a:endParaRPr>
              </a:p>
            </p:txBody>
          </p:sp>
          <p:sp>
            <p:nvSpPr>
              <p:cNvPr id="35887" name="Line 53">
                <a:extLst>
                  <a:ext uri="{FF2B5EF4-FFF2-40B4-BE49-F238E27FC236}">
                    <a16:creationId xmlns:a16="http://schemas.microsoft.com/office/drawing/2014/main" id="{0815AB9F-70D9-439A-8319-FE7FA2FF9356}"/>
                  </a:ext>
                </a:extLst>
              </p:cNvPr>
              <p:cNvSpPr>
                <a:spLocks noChangeShapeType="1"/>
              </p:cNvSpPr>
              <p:nvPr/>
            </p:nvSpPr>
            <p:spPr bwMode="auto">
              <a:xfrm>
                <a:off x="4968" y="2504"/>
                <a:ext cx="0" cy="96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CA"/>
              </a:p>
            </p:txBody>
          </p:sp>
        </p:grpSp>
      </p:grpSp>
      <p:grpSp>
        <p:nvGrpSpPr>
          <p:cNvPr id="16" name="Group 54">
            <a:extLst>
              <a:ext uri="{FF2B5EF4-FFF2-40B4-BE49-F238E27FC236}">
                <a16:creationId xmlns:a16="http://schemas.microsoft.com/office/drawing/2014/main" id="{4DBB1019-A886-4156-81CB-371765D005FA}"/>
              </a:ext>
            </a:extLst>
          </p:cNvPr>
          <p:cNvGrpSpPr>
            <a:grpSpLocks/>
          </p:cNvGrpSpPr>
          <p:nvPr/>
        </p:nvGrpSpPr>
        <p:grpSpPr bwMode="auto">
          <a:xfrm>
            <a:off x="5890023" y="685801"/>
            <a:ext cx="2110978" cy="2059781"/>
            <a:chOff x="3987" y="576"/>
            <a:chExt cx="1773" cy="1730"/>
          </a:xfrm>
        </p:grpSpPr>
        <p:grpSp>
          <p:nvGrpSpPr>
            <p:cNvPr id="35878" name="Group 55">
              <a:extLst>
                <a:ext uri="{FF2B5EF4-FFF2-40B4-BE49-F238E27FC236}">
                  <a16:creationId xmlns:a16="http://schemas.microsoft.com/office/drawing/2014/main" id="{9C6AD88A-132C-40AD-A86B-25DD60288694}"/>
                </a:ext>
              </a:extLst>
            </p:cNvPr>
            <p:cNvGrpSpPr>
              <a:grpSpLocks/>
            </p:cNvGrpSpPr>
            <p:nvPr/>
          </p:nvGrpSpPr>
          <p:grpSpPr bwMode="auto">
            <a:xfrm>
              <a:off x="3987" y="576"/>
              <a:ext cx="1773" cy="989"/>
              <a:chOff x="3987" y="576"/>
              <a:chExt cx="1773" cy="989"/>
            </a:xfrm>
          </p:grpSpPr>
          <p:sp>
            <p:nvSpPr>
              <p:cNvPr id="35881" name="Freeform 56">
                <a:extLst>
                  <a:ext uri="{FF2B5EF4-FFF2-40B4-BE49-F238E27FC236}">
                    <a16:creationId xmlns:a16="http://schemas.microsoft.com/office/drawing/2014/main" id="{42DF4296-A197-4AB9-A9B6-2F76AEA8AA70}"/>
                  </a:ext>
                </a:extLst>
              </p:cNvPr>
              <p:cNvSpPr>
                <a:spLocks/>
              </p:cNvSpPr>
              <p:nvPr/>
            </p:nvSpPr>
            <p:spPr bwMode="auto">
              <a:xfrm>
                <a:off x="4802" y="587"/>
                <a:ext cx="193" cy="960"/>
              </a:xfrm>
              <a:custGeom>
                <a:avLst/>
                <a:gdLst>
                  <a:gd name="T0" fmla="*/ 10 w 193"/>
                  <a:gd name="T1" fmla="*/ 0 h 960"/>
                  <a:gd name="T2" fmla="*/ 29 w 193"/>
                  <a:gd name="T3" fmla="*/ 3 h 960"/>
                  <a:gd name="T4" fmla="*/ 46 w 193"/>
                  <a:gd name="T5" fmla="*/ 9 h 960"/>
                  <a:gd name="T6" fmla="*/ 61 w 193"/>
                  <a:gd name="T7" fmla="*/ 18 h 960"/>
                  <a:gd name="T8" fmla="*/ 74 w 193"/>
                  <a:gd name="T9" fmla="*/ 29 h 960"/>
                  <a:gd name="T10" fmla="*/ 85 w 193"/>
                  <a:gd name="T11" fmla="*/ 42 h 960"/>
                  <a:gd name="T12" fmla="*/ 92 w 193"/>
                  <a:gd name="T13" fmla="*/ 55 h 960"/>
                  <a:gd name="T14" fmla="*/ 95 w 193"/>
                  <a:gd name="T15" fmla="*/ 72 h 960"/>
                  <a:gd name="T16" fmla="*/ 96 w 193"/>
                  <a:gd name="T17" fmla="*/ 400 h 960"/>
                  <a:gd name="T18" fmla="*/ 98 w 193"/>
                  <a:gd name="T19" fmla="*/ 417 h 960"/>
                  <a:gd name="T20" fmla="*/ 103 w 193"/>
                  <a:gd name="T21" fmla="*/ 431 h 960"/>
                  <a:gd name="T22" fmla="*/ 112 w 193"/>
                  <a:gd name="T23" fmla="*/ 444 h 960"/>
                  <a:gd name="T24" fmla="*/ 124 w 193"/>
                  <a:gd name="T25" fmla="*/ 457 h 960"/>
                  <a:gd name="T26" fmla="*/ 138 w 193"/>
                  <a:gd name="T27" fmla="*/ 466 h 960"/>
                  <a:gd name="T28" fmla="*/ 155 w 193"/>
                  <a:gd name="T29" fmla="*/ 474 h 960"/>
                  <a:gd name="T30" fmla="*/ 173 w 193"/>
                  <a:gd name="T31" fmla="*/ 478 h 960"/>
                  <a:gd name="T32" fmla="*/ 192 w 193"/>
                  <a:gd name="T33" fmla="*/ 480 h 960"/>
                  <a:gd name="T34" fmla="*/ 173 w 193"/>
                  <a:gd name="T35" fmla="*/ 481 h 960"/>
                  <a:gd name="T36" fmla="*/ 155 w 193"/>
                  <a:gd name="T37" fmla="*/ 486 h 960"/>
                  <a:gd name="T38" fmla="*/ 138 w 193"/>
                  <a:gd name="T39" fmla="*/ 494 h 960"/>
                  <a:gd name="T40" fmla="*/ 124 w 193"/>
                  <a:gd name="T41" fmla="*/ 504 h 960"/>
                  <a:gd name="T42" fmla="*/ 112 w 193"/>
                  <a:gd name="T43" fmla="*/ 515 h 960"/>
                  <a:gd name="T44" fmla="*/ 103 w 193"/>
                  <a:gd name="T45" fmla="*/ 529 h 960"/>
                  <a:gd name="T46" fmla="*/ 98 w 193"/>
                  <a:gd name="T47" fmla="*/ 544 h 960"/>
                  <a:gd name="T48" fmla="*/ 96 w 193"/>
                  <a:gd name="T49" fmla="*/ 560 h 960"/>
                  <a:gd name="T50" fmla="*/ 95 w 193"/>
                  <a:gd name="T51" fmla="*/ 887 h 960"/>
                  <a:gd name="T52" fmla="*/ 92 w 193"/>
                  <a:gd name="T53" fmla="*/ 904 h 960"/>
                  <a:gd name="T54" fmla="*/ 85 w 193"/>
                  <a:gd name="T55" fmla="*/ 918 h 960"/>
                  <a:gd name="T56" fmla="*/ 74 w 193"/>
                  <a:gd name="T57" fmla="*/ 930 h 960"/>
                  <a:gd name="T58" fmla="*/ 61 w 193"/>
                  <a:gd name="T59" fmla="*/ 941 h 960"/>
                  <a:gd name="T60" fmla="*/ 46 w 193"/>
                  <a:gd name="T61" fmla="*/ 950 h 960"/>
                  <a:gd name="T62" fmla="*/ 29 w 193"/>
                  <a:gd name="T63" fmla="*/ 956 h 960"/>
                  <a:gd name="T64" fmla="*/ 10 w 193"/>
                  <a:gd name="T65" fmla="*/ 959 h 9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3"/>
                  <a:gd name="T100" fmla="*/ 0 h 960"/>
                  <a:gd name="T101" fmla="*/ 193 w 193"/>
                  <a:gd name="T102" fmla="*/ 960 h 9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3" h="960">
                    <a:moveTo>
                      <a:pt x="0" y="0"/>
                    </a:moveTo>
                    <a:lnTo>
                      <a:pt x="10" y="0"/>
                    </a:lnTo>
                    <a:lnTo>
                      <a:pt x="19" y="2"/>
                    </a:lnTo>
                    <a:lnTo>
                      <a:pt x="29" y="3"/>
                    </a:lnTo>
                    <a:lnTo>
                      <a:pt x="37" y="6"/>
                    </a:lnTo>
                    <a:lnTo>
                      <a:pt x="46" y="9"/>
                    </a:lnTo>
                    <a:lnTo>
                      <a:pt x="54" y="14"/>
                    </a:lnTo>
                    <a:lnTo>
                      <a:pt x="61" y="18"/>
                    </a:lnTo>
                    <a:lnTo>
                      <a:pt x="68" y="23"/>
                    </a:lnTo>
                    <a:lnTo>
                      <a:pt x="74" y="29"/>
                    </a:lnTo>
                    <a:lnTo>
                      <a:pt x="80" y="35"/>
                    </a:lnTo>
                    <a:lnTo>
                      <a:pt x="85" y="42"/>
                    </a:lnTo>
                    <a:lnTo>
                      <a:pt x="89" y="49"/>
                    </a:lnTo>
                    <a:lnTo>
                      <a:pt x="92" y="55"/>
                    </a:lnTo>
                    <a:lnTo>
                      <a:pt x="94" y="63"/>
                    </a:lnTo>
                    <a:lnTo>
                      <a:pt x="95" y="72"/>
                    </a:lnTo>
                    <a:lnTo>
                      <a:pt x="96" y="80"/>
                    </a:lnTo>
                    <a:lnTo>
                      <a:pt x="96" y="400"/>
                    </a:lnTo>
                    <a:lnTo>
                      <a:pt x="97" y="407"/>
                    </a:lnTo>
                    <a:lnTo>
                      <a:pt x="98" y="417"/>
                    </a:lnTo>
                    <a:lnTo>
                      <a:pt x="100" y="424"/>
                    </a:lnTo>
                    <a:lnTo>
                      <a:pt x="103" y="431"/>
                    </a:lnTo>
                    <a:lnTo>
                      <a:pt x="108" y="438"/>
                    </a:lnTo>
                    <a:lnTo>
                      <a:pt x="112" y="444"/>
                    </a:lnTo>
                    <a:lnTo>
                      <a:pt x="118" y="451"/>
                    </a:lnTo>
                    <a:lnTo>
                      <a:pt x="124" y="457"/>
                    </a:lnTo>
                    <a:lnTo>
                      <a:pt x="131" y="461"/>
                    </a:lnTo>
                    <a:lnTo>
                      <a:pt x="138" y="466"/>
                    </a:lnTo>
                    <a:lnTo>
                      <a:pt x="146" y="471"/>
                    </a:lnTo>
                    <a:lnTo>
                      <a:pt x="155" y="474"/>
                    </a:lnTo>
                    <a:lnTo>
                      <a:pt x="163" y="477"/>
                    </a:lnTo>
                    <a:lnTo>
                      <a:pt x="173" y="478"/>
                    </a:lnTo>
                    <a:lnTo>
                      <a:pt x="182" y="480"/>
                    </a:lnTo>
                    <a:lnTo>
                      <a:pt x="192" y="480"/>
                    </a:lnTo>
                    <a:lnTo>
                      <a:pt x="182" y="480"/>
                    </a:lnTo>
                    <a:lnTo>
                      <a:pt x="173" y="481"/>
                    </a:lnTo>
                    <a:lnTo>
                      <a:pt x="163" y="483"/>
                    </a:lnTo>
                    <a:lnTo>
                      <a:pt x="155" y="486"/>
                    </a:lnTo>
                    <a:lnTo>
                      <a:pt x="146" y="489"/>
                    </a:lnTo>
                    <a:lnTo>
                      <a:pt x="138" y="494"/>
                    </a:lnTo>
                    <a:lnTo>
                      <a:pt x="131" y="498"/>
                    </a:lnTo>
                    <a:lnTo>
                      <a:pt x="124" y="504"/>
                    </a:lnTo>
                    <a:lnTo>
                      <a:pt x="118" y="509"/>
                    </a:lnTo>
                    <a:lnTo>
                      <a:pt x="112" y="515"/>
                    </a:lnTo>
                    <a:lnTo>
                      <a:pt x="108" y="523"/>
                    </a:lnTo>
                    <a:lnTo>
                      <a:pt x="103" y="529"/>
                    </a:lnTo>
                    <a:lnTo>
                      <a:pt x="100" y="537"/>
                    </a:lnTo>
                    <a:lnTo>
                      <a:pt x="98" y="544"/>
                    </a:lnTo>
                    <a:lnTo>
                      <a:pt x="97" y="552"/>
                    </a:lnTo>
                    <a:lnTo>
                      <a:pt x="96" y="560"/>
                    </a:lnTo>
                    <a:lnTo>
                      <a:pt x="96" y="880"/>
                    </a:lnTo>
                    <a:lnTo>
                      <a:pt x="95" y="887"/>
                    </a:lnTo>
                    <a:lnTo>
                      <a:pt x="94" y="896"/>
                    </a:lnTo>
                    <a:lnTo>
                      <a:pt x="92" y="904"/>
                    </a:lnTo>
                    <a:lnTo>
                      <a:pt x="89" y="910"/>
                    </a:lnTo>
                    <a:lnTo>
                      <a:pt x="85" y="918"/>
                    </a:lnTo>
                    <a:lnTo>
                      <a:pt x="80" y="924"/>
                    </a:lnTo>
                    <a:lnTo>
                      <a:pt x="74" y="930"/>
                    </a:lnTo>
                    <a:lnTo>
                      <a:pt x="68" y="936"/>
                    </a:lnTo>
                    <a:lnTo>
                      <a:pt x="61" y="941"/>
                    </a:lnTo>
                    <a:lnTo>
                      <a:pt x="54" y="946"/>
                    </a:lnTo>
                    <a:lnTo>
                      <a:pt x="46" y="950"/>
                    </a:lnTo>
                    <a:lnTo>
                      <a:pt x="37" y="953"/>
                    </a:lnTo>
                    <a:lnTo>
                      <a:pt x="29" y="956"/>
                    </a:lnTo>
                    <a:lnTo>
                      <a:pt x="19" y="958"/>
                    </a:lnTo>
                    <a:lnTo>
                      <a:pt x="10" y="959"/>
                    </a:lnTo>
                    <a:lnTo>
                      <a:pt x="0" y="959"/>
                    </a:lnTo>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5882" name="Rectangle 57">
                <a:extLst>
                  <a:ext uri="{FF2B5EF4-FFF2-40B4-BE49-F238E27FC236}">
                    <a16:creationId xmlns:a16="http://schemas.microsoft.com/office/drawing/2014/main" id="{2A80BCDA-F0AA-4D59-86AF-81ABF78D5138}"/>
                  </a:ext>
                </a:extLst>
              </p:cNvPr>
              <p:cNvSpPr>
                <a:spLocks noChangeArrowheads="1"/>
              </p:cNvSpPr>
              <p:nvPr/>
            </p:nvSpPr>
            <p:spPr bwMode="auto">
              <a:xfrm>
                <a:off x="4946" y="865"/>
                <a:ext cx="81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1350"/>
                  <a:t>Act</a:t>
                </a:r>
              </a:p>
              <a:p>
                <a:pPr>
                  <a:lnSpc>
                    <a:spcPct val="100000"/>
                  </a:lnSpc>
                  <a:spcBef>
                    <a:spcPct val="0"/>
                  </a:spcBef>
                  <a:buFontTx/>
                  <a:buNone/>
                </a:pPr>
                <a:r>
                  <a:rPr lang="en-US" altLang="en-US" sz="1350"/>
                  <a:t>ClassCode</a:t>
                </a:r>
              </a:p>
            </p:txBody>
          </p:sp>
          <p:sp>
            <p:nvSpPr>
              <p:cNvPr id="1599546" name="Rectangle 58">
                <a:extLst>
                  <a:ext uri="{FF2B5EF4-FFF2-40B4-BE49-F238E27FC236}">
                    <a16:creationId xmlns:a16="http://schemas.microsoft.com/office/drawing/2014/main" id="{4ED6F21E-68C3-4382-BAF7-E95B31982038}"/>
                  </a:ext>
                </a:extLst>
              </p:cNvPr>
              <p:cNvSpPr>
                <a:spLocks noChangeArrowheads="1"/>
              </p:cNvSpPr>
              <p:nvPr/>
            </p:nvSpPr>
            <p:spPr bwMode="auto">
              <a:xfrm>
                <a:off x="3987" y="576"/>
                <a:ext cx="996" cy="989"/>
              </a:xfrm>
              <a:prstGeom prst="rect">
                <a:avLst/>
              </a:prstGeom>
              <a:noFill/>
              <a:ln w="9525">
                <a:noFill/>
                <a:miter lim="800000"/>
                <a:headEnd/>
                <a:tailEnd/>
              </a:ln>
              <a:effectLst/>
            </p:spPr>
            <p:txBody>
              <a:bodyPr wrap="none" lIns="69056" tIns="34529" rIns="69056" bIns="34529">
                <a:spAutoFit/>
              </a:bodyPr>
              <a:lstStyle/>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Observation</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Procedure</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Supply</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Substance Adm</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Invoice</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a:t>
                </a:r>
              </a:p>
            </p:txBody>
          </p:sp>
        </p:grpSp>
        <p:sp>
          <p:nvSpPr>
            <p:cNvPr id="35879" name="Oval 59">
              <a:extLst>
                <a:ext uri="{FF2B5EF4-FFF2-40B4-BE49-F238E27FC236}">
                  <a16:creationId xmlns:a16="http://schemas.microsoft.com/office/drawing/2014/main" id="{13F2F34E-635D-4CFA-B1BE-4A0A0A22D060}"/>
                </a:ext>
              </a:extLst>
            </p:cNvPr>
            <p:cNvSpPr>
              <a:spLocks noChangeArrowheads="1"/>
            </p:cNvSpPr>
            <p:nvPr/>
          </p:nvSpPr>
          <p:spPr bwMode="auto">
            <a:xfrm>
              <a:off x="4654" y="2206"/>
              <a:ext cx="628" cy="1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buFontTx/>
                <a:buNone/>
              </a:pPr>
              <a:endParaRPr lang="en-US" altLang="en-US" sz="2100">
                <a:solidFill>
                  <a:schemeClr val="tx2"/>
                </a:solidFill>
                <a:latin typeface="Bookman Old Style" panose="02050604050505020204" pitchFamily="18" charset="0"/>
              </a:endParaRPr>
            </a:p>
          </p:txBody>
        </p:sp>
        <p:sp>
          <p:nvSpPr>
            <p:cNvPr id="35880" name="Line 60">
              <a:extLst>
                <a:ext uri="{FF2B5EF4-FFF2-40B4-BE49-F238E27FC236}">
                  <a16:creationId xmlns:a16="http://schemas.microsoft.com/office/drawing/2014/main" id="{64AC85D1-2B4C-4DCF-B344-11579FCBA2EE}"/>
                </a:ext>
              </a:extLst>
            </p:cNvPr>
            <p:cNvSpPr>
              <a:spLocks noChangeShapeType="1"/>
            </p:cNvSpPr>
            <p:nvPr/>
          </p:nvSpPr>
          <p:spPr bwMode="auto">
            <a:xfrm flipV="1">
              <a:off x="5184" y="1248"/>
              <a:ext cx="0" cy="96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CA"/>
            </a:p>
          </p:txBody>
        </p:sp>
      </p:grpSp>
      <p:grpSp>
        <p:nvGrpSpPr>
          <p:cNvPr id="18" name="Group 61">
            <a:extLst>
              <a:ext uri="{FF2B5EF4-FFF2-40B4-BE49-F238E27FC236}">
                <a16:creationId xmlns:a16="http://schemas.microsoft.com/office/drawing/2014/main" id="{60C2B2A1-A00D-4E54-8BB3-998A3C789EE2}"/>
              </a:ext>
            </a:extLst>
          </p:cNvPr>
          <p:cNvGrpSpPr>
            <a:grpSpLocks/>
          </p:cNvGrpSpPr>
          <p:nvPr/>
        </p:nvGrpSpPr>
        <p:grpSpPr bwMode="auto">
          <a:xfrm>
            <a:off x="1257300" y="2912269"/>
            <a:ext cx="1910953" cy="1945481"/>
            <a:chOff x="96" y="2446"/>
            <a:chExt cx="1605" cy="1634"/>
          </a:xfrm>
        </p:grpSpPr>
        <p:grpSp>
          <p:nvGrpSpPr>
            <p:cNvPr id="35871" name="Group 62">
              <a:extLst>
                <a:ext uri="{FF2B5EF4-FFF2-40B4-BE49-F238E27FC236}">
                  <a16:creationId xmlns:a16="http://schemas.microsoft.com/office/drawing/2014/main" id="{C657C9F7-C681-40C4-B073-84F929ED83BF}"/>
                </a:ext>
              </a:extLst>
            </p:cNvPr>
            <p:cNvGrpSpPr>
              <a:grpSpLocks/>
            </p:cNvGrpSpPr>
            <p:nvPr/>
          </p:nvGrpSpPr>
          <p:grpSpPr bwMode="auto">
            <a:xfrm>
              <a:off x="96" y="3120"/>
              <a:ext cx="1605" cy="960"/>
              <a:chOff x="96" y="3120"/>
              <a:chExt cx="1605" cy="960"/>
            </a:xfrm>
          </p:grpSpPr>
          <p:sp>
            <p:nvSpPr>
              <p:cNvPr id="35875" name="Freeform 63">
                <a:extLst>
                  <a:ext uri="{FF2B5EF4-FFF2-40B4-BE49-F238E27FC236}">
                    <a16:creationId xmlns:a16="http://schemas.microsoft.com/office/drawing/2014/main" id="{79CAD612-4A4D-4E7D-A23A-63510BE30D94}"/>
                  </a:ext>
                </a:extLst>
              </p:cNvPr>
              <p:cNvSpPr>
                <a:spLocks/>
              </p:cNvSpPr>
              <p:nvPr/>
            </p:nvSpPr>
            <p:spPr bwMode="auto">
              <a:xfrm>
                <a:off x="894" y="3120"/>
                <a:ext cx="193" cy="960"/>
              </a:xfrm>
              <a:custGeom>
                <a:avLst/>
                <a:gdLst>
                  <a:gd name="T0" fmla="*/ 182 w 193"/>
                  <a:gd name="T1" fmla="*/ 0 h 960"/>
                  <a:gd name="T2" fmla="*/ 163 w 193"/>
                  <a:gd name="T3" fmla="*/ 3 h 960"/>
                  <a:gd name="T4" fmla="*/ 146 w 193"/>
                  <a:gd name="T5" fmla="*/ 9 h 960"/>
                  <a:gd name="T6" fmla="*/ 131 w 193"/>
                  <a:gd name="T7" fmla="*/ 18 h 960"/>
                  <a:gd name="T8" fmla="*/ 118 w 193"/>
                  <a:gd name="T9" fmla="*/ 29 h 960"/>
                  <a:gd name="T10" fmla="*/ 108 w 193"/>
                  <a:gd name="T11" fmla="*/ 42 h 960"/>
                  <a:gd name="T12" fmla="*/ 100 w 193"/>
                  <a:gd name="T13" fmla="*/ 55 h 960"/>
                  <a:gd name="T14" fmla="*/ 97 w 193"/>
                  <a:gd name="T15" fmla="*/ 72 h 960"/>
                  <a:gd name="T16" fmla="*/ 96 w 193"/>
                  <a:gd name="T17" fmla="*/ 400 h 960"/>
                  <a:gd name="T18" fmla="*/ 94 w 193"/>
                  <a:gd name="T19" fmla="*/ 417 h 960"/>
                  <a:gd name="T20" fmla="*/ 89 w 193"/>
                  <a:gd name="T21" fmla="*/ 431 h 960"/>
                  <a:gd name="T22" fmla="*/ 80 w 193"/>
                  <a:gd name="T23" fmla="*/ 444 h 960"/>
                  <a:gd name="T24" fmla="*/ 68 w 193"/>
                  <a:gd name="T25" fmla="*/ 457 h 960"/>
                  <a:gd name="T26" fmla="*/ 54 w 193"/>
                  <a:gd name="T27" fmla="*/ 466 h 960"/>
                  <a:gd name="T28" fmla="*/ 37 w 193"/>
                  <a:gd name="T29" fmla="*/ 474 h 960"/>
                  <a:gd name="T30" fmla="*/ 19 w 193"/>
                  <a:gd name="T31" fmla="*/ 478 h 960"/>
                  <a:gd name="T32" fmla="*/ 0 w 193"/>
                  <a:gd name="T33" fmla="*/ 480 h 960"/>
                  <a:gd name="T34" fmla="*/ 19 w 193"/>
                  <a:gd name="T35" fmla="*/ 481 h 960"/>
                  <a:gd name="T36" fmla="*/ 37 w 193"/>
                  <a:gd name="T37" fmla="*/ 486 h 960"/>
                  <a:gd name="T38" fmla="*/ 54 w 193"/>
                  <a:gd name="T39" fmla="*/ 494 h 960"/>
                  <a:gd name="T40" fmla="*/ 68 w 193"/>
                  <a:gd name="T41" fmla="*/ 504 h 960"/>
                  <a:gd name="T42" fmla="*/ 80 w 193"/>
                  <a:gd name="T43" fmla="*/ 515 h 960"/>
                  <a:gd name="T44" fmla="*/ 89 w 193"/>
                  <a:gd name="T45" fmla="*/ 529 h 960"/>
                  <a:gd name="T46" fmla="*/ 94 w 193"/>
                  <a:gd name="T47" fmla="*/ 544 h 960"/>
                  <a:gd name="T48" fmla="*/ 96 w 193"/>
                  <a:gd name="T49" fmla="*/ 560 h 960"/>
                  <a:gd name="T50" fmla="*/ 97 w 193"/>
                  <a:gd name="T51" fmla="*/ 887 h 960"/>
                  <a:gd name="T52" fmla="*/ 100 w 193"/>
                  <a:gd name="T53" fmla="*/ 904 h 960"/>
                  <a:gd name="T54" fmla="*/ 108 w 193"/>
                  <a:gd name="T55" fmla="*/ 918 h 960"/>
                  <a:gd name="T56" fmla="*/ 118 w 193"/>
                  <a:gd name="T57" fmla="*/ 930 h 960"/>
                  <a:gd name="T58" fmla="*/ 131 w 193"/>
                  <a:gd name="T59" fmla="*/ 941 h 960"/>
                  <a:gd name="T60" fmla="*/ 146 w 193"/>
                  <a:gd name="T61" fmla="*/ 950 h 960"/>
                  <a:gd name="T62" fmla="*/ 163 w 193"/>
                  <a:gd name="T63" fmla="*/ 956 h 960"/>
                  <a:gd name="T64" fmla="*/ 182 w 193"/>
                  <a:gd name="T65" fmla="*/ 959 h 9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3"/>
                  <a:gd name="T100" fmla="*/ 0 h 960"/>
                  <a:gd name="T101" fmla="*/ 193 w 193"/>
                  <a:gd name="T102" fmla="*/ 960 h 9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3" h="960">
                    <a:moveTo>
                      <a:pt x="192" y="0"/>
                    </a:moveTo>
                    <a:lnTo>
                      <a:pt x="182" y="0"/>
                    </a:lnTo>
                    <a:lnTo>
                      <a:pt x="173" y="2"/>
                    </a:lnTo>
                    <a:lnTo>
                      <a:pt x="163" y="3"/>
                    </a:lnTo>
                    <a:lnTo>
                      <a:pt x="155" y="6"/>
                    </a:lnTo>
                    <a:lnTo>
                      <a:pt x="146" y="9"/>
                    </a:lnTo>
                    <a:lnTo>
                      <a:pt x="138" y="14"/>
                    </a:lnTo>
                    <a:lnTo>
                      <a:pt x="131" y="18"/>
                    </a:lnTo>
                    <a:lnTo>
                      <a:pt x="124" y="23"/>
                    </a:lnTo>
                    <a:lnTo>
                      <a:pt x="118" y="29"/>
                    </a:lnTo>
                    <a:lnTo>
                      <a:pt x="112" y="35"/>
                    </a:lnTo>
                    <a:lnTo>
                      <a:pt x="108" y="42"/>
                    </a:lnTo>
                    <a:lnTo>
                      <a:pt x="103" y="49"/>
                    </a:lnTo>
                    <a:lnTo>
                      <a:pt x="100" y="55"/>
                    </a:lnTo>
                    <a:lnTo>
                      <a:pt x="98" y="63"/>
                    </a:lnTo>
                    <a:lnTo>
                      <a:pt x="97" y="72"/>
                    </a:lnTo>
                    <a:lnTo>
                      <a:pt x="96" y="80"/>
                    </a:lnTo>
                    <a:lnTo>
                      <a:pt x="96" y="400"/>
                    </a:lnTo>
                    <a:lnTo>
                      <a:pt x="95" y="407"/>
                    </a:lnTo>
                    <a:lnTo>
                      <a:pt x="94" y="417"/>
                    </a:lnTo>
                    <a:lnTo>
                      <a:pt x="92" y="424"/>
                    </a:lnTo>
                    <a:lnTo>
                      <a:pt x="89" y="431"/>
                    </a:lnTo>
                    <a:lnTo>
                      <a:pt x="85" y="438"/>
                    </a:lnTo>
                    <a:lnTo>
                      <a:pt x="80" y="444"/>
                    </a:lnTo>
                    <a:lnTo>
                      <a:pt x="74" y="451"/>
                    </a:lnTo>
                    <a:lnTo>
                      <a:pt x="68" y="457"/>
                    </a:lnTo>
                    <a:lnTo>
                      <a:pt x="61" y="461"/>
                    </a:lnTo>
                    <a:lnTo>
                      <a:pt x="54" y="466"/>
                    </a:lnTo>
                    <a:lnTo>
                      <a:pt x="46" y="471"/>
                    </a:lnTo>
                    <a:lnTo>
                      <a:pt x="37" y="474"/>
                    </a:lnTo>
                    <a:lnTo>
                      <a:pt x="29" y="477"/>
                    </a:lnTo>
                    <a:lnTo>
                      <a:pt x="19" y="478"/>
                    </a:lnTo>
                    <a:lnTo>
                      <a:pt x="10" y="480"/>
                    </a:lnTo>
                    <a:lnTo>
                      <a:pt x="0" y="480"/>
                    </a:lnTo>
                    <a:lnTo>
                      <a:pt x="10" y="480"/>
                    </a:lnTo>
                    <a:lnTo>
                      <a:pt x="19" y="481"/>
                    </a:lnTo>
                    <a:lnTo>
                      <a:pt x="29" y="483"/>
                    </a:lnTo>
                    <a:lnTo>
                      <a:pt x="37" y="486"/>
                    </a:lnTo>
                    <a:lnTo>
                      <a:pt x="46" y="489"/>
                    </a:lnTo>
                    <a:lnTo>
                      <a:pt x="54" y="494"/>
                    </a:lnTo>
                    <a:lnTo>
                      <a:pt x="61" y="498"/>
                    </a:lnTo>
                    <a:lnTo>
                      <a:pt x="68" y="504"/>
                    </a:lnTo>
                    <a:lnTo>
                      <a:pt x="74" y="509"/>
                    </a:lnTo>
                    <a:lnTo>
                      <a:pt x="80" y="515"/>
                    </a:lnTo>
                    <a:lnTo>
                      <a:pt x="85" y="523"/>
                    </a:lnTo>
                    <a:lnTo>
                      <a:pt x="89" y="529"/>
                    </a:lnTo>
                    <a:lnTo>
                      <a:pt x="92" y="537"/>
                    </a:lnTo>
                    <a:lnTo>
                      <a:pt x="94" y="544"/>
                    </a:lnTo>
                    <a:lnTo>
                      <a:pt x="95" y="552"/>
                    </a:lnTo>
                    <a:lnTo>
                      <a:pt x="96" y="560"/>
                    </a:lnTo>
                    <a:lnTo>
                      <a:pt x="96" y="880"/>
                    </a:lnTo>
                    <a:lnTo>
                      <a:pt x="97" y="887"/>
                    </a:lnTo>
                    <a:lnTo>
                      <a:pt x="98" y="896"/>
                    </a:lnTo>
                    <a:lnTo>
                      <a:pt x="100" y="904"/>
                    </a:lnTo>
                    <a:lnTo>
                      <a:pt x="103" y="910"/>
                    </a:lnTo>
                    <a:lnTo>
                      <a:pt x="108" y="918"/>
                    </a:lnTo>
                    <a:lnTo>
                      <a:pt x="112" y="924"/>
                    </a:lnTo>
                    <a:lnTo>
                      <a:pt x="118" y="930"/>
                    </a:lnTo>
                    <a:lnTo>
                      <a:pt x="124" y="936"/>
                    </a:lnTo>
                    <a:lnTo>
                      <a:pt x="131" y="941"/>
                    </a:lnTo>
                    <a:lnTo>
                      <a:pt x="138" y="946"/>
                    </a:lnTo>
                    <a:lnTo>
                      <a:pt x="146" y="950"/>
                    </a:lnTo>
                    <a:lnTo>
                      <a:pt x="155" y="953"/>
                    </a:lnTo>
                    <a:lnTo>
                      <a:pt x="163" y="956"/>
                    </a:lnTo>
                    <a:lnTo>
                      <a:pt x="173" y="958"/>
                    </a:lnTo>
                    <a:lnTo>
                      <a:pt x="182" y="959"/>
                    </a:lnTo>
                    <a:lnTo>
                      <a:pt x="192" y="959"/>
                    </a:lnTo>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5876" name="Rectangle 64">
                <a:extLst>
                  <a:ext uri="{FF2B5EF4-FFF2-40B4-BE49-F238E27FC236}">
                    <a16:creationId xmlns:a16="http://schemas.microsoft.com/office/drawing/2014/main" id="{507F9A88-3364-42F4-BFA6-156B8E10067E}"/>
                  </a:ext>
                </a:extLst>
              </p:cNvPr>
              <p:cNvSpPr>
                <a:spLocks noChangeArrowheads="1"/>
              </p:cNvSpPr>
              <p:nvPr/>
            </p:nvSpPr>
            <p:spPr bwMode="auto">
              <a:xfrm>
                <a:off x="96" y="3311"/>
                <a:ext cx="814"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1350"/>
                  <a:t>Entity</a:t>
                </a:r>
              </a:p>
              <a:p>
                <a:pPr>
                  <a:lnSpc>
                    <a:spcPct val="100000"/>
                  </a:lnSpc>
                  <a:spcBef>
                    <a:spcPct val="0"/>
                  </a:spcBef>
                  <a:buFontTx/>
                  <a:buNone/>
                </a:pPr>
                <a:r>
                  <a:rPr lang="en-US" altLang="en-US" sz="1350"/>
                  <a:t>Determiner</a:t>
                </a:r>
              </a:p>
              <a:p>
                <a:pPr>
                  <a:lnSpc>
                    <a:spcPct val="100000"/>
                  </a:lnSpc>
                  <a:spcBef>
                    <a:spcPct val="0"/>
                  </a:spcBef>
                  <a:buFontTx/>
                  <a:buNone/>
                </a:pPr>
                <a:r>
                  <a:rPr lang="en-US" altLang="en-US" sz="1350"/>
                  <a:t>Code</a:t>
                </a:r>
              </a:p>
            </p:txBody>
          </p:sp>
          <p:sp>
            <p:nvSpPr>
              <p:cNvPr id="1599553" name="Rectangle 65">
                <a:extLst>
                  <a:ext uri="{FF2B5EF4-FFF2-40B4-BE49-F238E27FC236}">
                    <a16:creationId xmlns:a16="http://schemas.microsoft.com/office/drawing/2014/main" id="{BB545DCF-BE2A-4270-992B-B1341A6EA61D}"/>
                  </a:ext>
                </a:extLst>
              </p:cNvPr>
              <p:cNvSpPr>
                <a:spLocks noChangeArrowheads="1"/>
              </p:cNvSpPr>
              <p:nvPr/>
            </p:nvSpPr>
            <p:spPr bwMode="auto">
              <a:xfrm>
                <a:off x="980" y="3262"/>
                <a:ext cx="721" cy="679"/>
              </a:xfrm>
              <a:prstGeom prst="rect">
                <a:avLst/>
              </a:prstGeom>
              <a:noFill/>
              <a:ln w="9525">
                <a:noFill/>
                <a:miter lim="800000"/>
                <a:headEnd/>
                <a:tailEnd/>
              </a:ln>
              <a:effectLst/>
            </p:spPr>
            <p:txBody>
              <a:bodyPr wrap="none" lIns="69056" tIns="34529" rIns="69056" bIns="34529">
                <a:spAutoFit/>
              </a:bodyPr>
              <a:lstStyle/>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Kind</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Instance</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(Qualified</a:t>
                </a:r>
                <a:br>
                  <a:rPr lang="en-US" sz="1200">
                    <a:effectLst>
                      <a:outerShdw blurRad="38100" dist="38100" dir="2700000" algn="tl">
                        <a:srgbClr val="C0C0C0"/>
                      </a:outerShdw>
                    </a:effectLst>
                    <a:latin typeface="Times New Roman" pitchFamily="18" charset="0"/>
                    <a:cs typeface="Arial" charset="0"/>
                  </a:rPr>
                </a:br>
                <a:r>
                  <a:rPr lang="en-US" sz="1200">
                    <a:effectLst>
                      <a:outerShdw blurRad="38100" dist="38100" dir="2700000" algn="tl">
                        <a:srgbClr val="C0C0C0"/>
                      </a:outerShdw>
                    </a:effectLst>
                    <a:latin typeface="Times New Roman" pitchFamily="18" charset="0"/>
                    <a:cs typeface="Arial" charset="0"/>
                  </a:rPr>
                  <a:t>Group)</a:t>
                </a:r>
              </a:p>
            </p:txBody>
          </p:sp>
        </p:grpSp>
        <p:grpSp>
          <p:nvGrpSpPr>
            <p:cNvPr id="35872" name="Group 66">
              <a:extLst>
                <a:ext uri="{FF2B5EF4-FFF2-40B4-BE49-F238E27FC236}">
                  <a16:creationId xmlns:a16="http://schemas.microsoft.com/office/drawing/2014/main" id="{D981D8EF-1FC6-4FE4-92E0-13C8325650CC}"/>
                </a:ext>
              </a:extLst>
            </p:cNvPr>
            <p:cNvGrpSpPr>
              <a:grpSpLocks/>
            </p:cNvGrpSpPr>
            <p:nvPr/>
          </p:nvGrpSpPr>
          <p:grpSpPr bwMode="auto">
            <a:xfrm>
              <a:off x="286" y="2446"/>
              <a:ext cx="628" cy="1058"/>
              <a:chOff x="286" y="2446"/>
              <a:chExt cx="628" cy="1058"/>
            </a:xfrm>
          </p:grpSpPr>
          <p:sp>
            <p:nvSpPr>
              <p:cNvPr id="35873" name="Oval 67">
                <a:extLst>
                  <a:ext uri="{FF2B5EF4-FFF2-40B4-BE49-F238E27FC236}">
                    <a16:creationId xmlns:a16="http://schemas.microsoft.com/office/drawing/2014/main" id="{EADC7CC0-9B13-450C-8AE4-8273E1C31B15}"/>
                  </a:ext>
                </a:extLst>
              </p:cNvPr>
              <p:cNvSpPr>
                <a:spLocks noChangeArrowheads="1"/>
              </p:cNvSpPr>
              <p:nvPr/>
            </p:nvSpPr>
            <p:spPr bwMode="auto">
              <a:xfrm>
                <a:off x="286" y="2446"/>
                <a:ext cx="628" cy="1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buFontTx/>
                  <a:buNone/>
                </a:pPr>
                <a:endParaRPr lang="en-US" altLang="en-US" sz="2100">
                  <a:solidFill>
                    <a:schemeClr val="tx2"/>
                  </a:solidFill>
                  <a:latin typeface="Bookman Old Style" panose="02050604050505020204" pitchFamily="18" charset="0"/>
                </a:endParaRPr>
              </a:p>
            </p:txBody>
          </p:sp>
          <p:sp>
            <p:nvSpPr>
              <p:cNvPr id="35874" name="Line 68">
                <a:extLst>
                  <a:ext uri="{FF2B5EF4-FFF2-40B4-BE49-F238E27FC236}">
                    <a16:creationId xmlns:a16="http://schemas.microsoft.com/office/drawing/2014/main" id="{74A4DF46-0262-4E66-957C-2B3BD9B5C7F6}"/>
                  </a:ext>
                </a:extLst>
              </p:cNvPr>
              <p:cNvSpPr>
                <a:spLocks noChangeShapeType="1"/>
              </p:cNvSpPr>
              <p:nvPr/>
            </p:nvSpPr>
            <p:spPr bwMode="auto">
              <a:xfrm>
                <a:off x="600" y="2544"/>
                <a:ext cx="0" cy="96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CA"/>
              </a:p>
            </p:txBody>
          </p:sp>
        </p:grpSp>
      </p:grpSp>
      <p:sp>
        <p:nvSpPr>
          <p:cNvPr id="35867" name="Rectangle 69">
            <a:extLst>
              <a:ext uri="{FF2B5EF4-FFF2-40B4-BE49-F238E27FC236}">
                <a16:creationId xmlns:a16="http://schemas.microsoft.com/office/drawing/2014/main" id="{70466957-B52E-4A85-ACAF-FE814729D200}"/>
              </a:ext>
            </a:extLst>
          </p:cNvPr>
          <p:cNvSpPr>
            <a:spLocks noChangeArrowheads="1"/>
          </p:cNvSpPr>
          <p:nvPr/>
        </p:nvSpPr>
        <p:spPr bwMode="auto">
          <a:xfrm>
            <a:off x="2514600" y="2971800"/>
            <a:ext cx="254877" cy="16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00"/>
              <a:t>0..1</a:t>
            </a:r>
          </a:p>
        </p:txBody>
      </p:sp>
      <p:sp>
        <p:nvSpPr>
          <p:cNvPr id="35868" name="Rectangle 70">
            <a:extLst>
              <a:ext uri="{FF2B5EF4-FFF2-40B4-BE49-F238E27FC236}">
                <a16:creationId xmlns:a16="http://schemas.microsoft.com/office/drawing/2014/main" id="{F7C840CF-97A2-4AC5-8FD2-E60C1F531662}"/>
              </a:ext>
            </a:extLst>
          </p:cNvPr>
          <p:cNvSpPr>
            <a:spLocks noChangeArrowheads="1"/>
          </p:cNvSpPr>
          <p:nvPr/>
        </p:nvSpPr>
        <p:spPr bwMode="auto">
          <a:xfrm>
            <a:off x="2959894" y="3137297"/>
            <a:ext cx="254877" cy="16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00"/>
              <a:t>0..*</a:t>
            </a:r>
          </a:p>
        </p:txBody>
      </p:sp>
      <p:sp>
        <p:nvSpPr>
          <p:cNvPr id="35869" name="Rectangle 71">
            <a:extLst>
              <a:ext uri="{FF2B5EF4-FFF2-40B4-BE49-F238E27FC236}">
                <a16:creationId xmlns:a16="http://schemas.microsoft.com/office/drawing/2014/main" id="{5F0D46DA-AEDF-4EC7-BBE0-0248B2214C03}"/>
              </a:ext>
            </a:extLst>
          </p:cNvPr>
          <p:cNvSpPr>
            <a:spLocks noChangeArrowheads="1"/>
          </p:cNvSpPr>
          <p:nvPr/>
        </p:nvSpPr>
        <p:spPr bwMode="auto">
          <a:xfrm>
            <a:off x="2672423" y="2514600"/>
            <a:ext cx="355867" cy="16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buFontTx/>
              <a:buNone/>
            </a:pPr>
            <a:r>
              <a:rPr lang="en-US" altLang="en-US" sz="675"/>
              <a:t>player</a:t>
            </a:r>
          </a:p>
        </p:txBody>
      </p:sp>
      <p:sp>
        <p:nvSpPr>
          <p:cNvPr id="35870" name="Rectangle 72">
            <a:extLst>
              <a:ext uri="{FF2B5EF4-FFF2-40B4-BE49-F238E27FC236}">
                <a16:creationId xmlns:a16="http://schemas.microsoft.com/office/drawing/2014/main" id="{063D337F-B026-4295-9251-F71F329E335C}"/>
              </a:ext>
            </a:extLst>
          </p:cNvPr>
          <p:cNvSpPr>
            <a:spLocks noChangeArrowheads="1"/>
          </p:cNvSpPr>
          <p:nvPr/>
        </p:nvSpPr>
        <p:spPr bwMode="auto">
          <a:xfrm>
            <a:off x="2667614" y="3028950"/>
            <a:ext cx="365485" cy="16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buFontTx/>
              <a:buNone/>
            </a:pPr>
            <a:r>
              <a:rPr lang="en-US" altLang="en-US" sz="675"/>
              <a:t>scoper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4">
            <a:extLst>
              <a:ext uri="{FF2B5EF4-FFF2-40B4-BE49-F238E27FC236}">
                <a16:creationId xmlns:a16="http://schemas.microsoft.com/office/drawing/2014/main" id="{1766D807-AE64-494A-B49F-43A80AE90A90}"/>
              </a:ext>
            </a:extLst>
          </p:cNvPr>
          <p:cNvSpPr>
            <a:spLocks noGrp="1"/>
          </p:cNvSpPr>
          <p:nvPr>
            <p:ph type="dt" sz="quarter" idx="10"/>
          </p:nvPr>
        </p:nvSpPr>
        <p:spPr/>
        <p:txBody>
          <a:bodyPr/>
          <a:lstStyle/>
          <a:p>
            <a:pPr>
              <a:defRPr/>
            </a:pPr>
            <a:r>
              <a:rPr lang="en-US"/>
              <a:t>November 2018</a:t>
            </a:r>
          </a:p>
        </p:txBody>
      </p:sp>
      <p:sp>
        <p:nvSpPr>
          <p:cNvPr id="41987" name="Slide Number Placeholder 5">
            <a:extLst>
              <a:ext uri="{FF2B5EF4-FFF2-40B4-BE49-F238E27FC236}">
                <a16:creationId xmlns:a16="http://schemas.microsoft.com/office/drawing/2014/main" id="{288D439D-9106-4427-926B-965DA35AD093}"/>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3000"/>
              </a:lnSpc>
              <a:spcBef>
                <a:spcPct val="50000"/>
              </a:spcBef>
              <a:buChar char="•"/>
              <a:defRPr sz="2100">
                <a:solidFill>
                  <a:schemeClr val="tx1"/>
                </a:solidFill>
                <a:latin typeface="Times New Roman" panose="02020603050405020304" pitchFamily="18" charset="0"/>
                <a:cs typeface="Arial" panose="020B0604020202020204" pitchFamily="34" charset="0"/>
              </a:defRPr>
            </a:lvl1pPr>
            <a:lvl2pPr marL="557213" indent="-214313">
              <a:lnSpc>
                <a:spcPct val="88000"/>
              </a:lnSpc>
              <a:spcBef>
                <a:spcPct val="20000"/>
              </a:spcBef>
              <a:buChar char="–"/>
              <a:defRPr sz="1800">
                <a:solidFill>
                  <a:schemeClr val="tx1"/>
                </a:solidFill>
                <a:latin typeface="Times New Roman" panose="02020603050405020304" pitchFamily="18" charset="0"/>
                <a:cs typeface="Arial" panose="020B0604020202020204" pitchFamily="34" charset="0"/>
              </a:defRPr>
            </a:lvl2pPr>
            <a:lvl3pPr marL="857250" indent="-171450">
              <a:spcBef>
                <a:spcPct val="20000"/>
              </a:spcBef>
              <a:buChar char="•"/>
              <a:defRPr sz="1500">
                <a:solidFill>
                  <a:schemeClr val="tx1"/>
                </a:solidFill>
                <a:latin typeface="Times New Roman" panose="02020603050405020304" pitchFamily="18" charset="0"/>
                <a:cs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1543050" indent="-17145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fld id="{46808E1B-1682-4C4D-AE2D-F76F94481D1E}" type="slidenum">
              <a:rPr lang="en-US" altLang="en-US" sz="1050"/>
              <a:pPr>
                <a:lnSpc>
                  <a:spcPct val="100000"/>
                </a:lnSpc>
                <a:spcBef>
                  <a:spcPct val="0"/>
                </a:spcBef>
                <a:buFontTx/>
                <a:buNone/>
              </a:pPr>
              <a:t>9</a:t>
            </a:fld>
            <a:endParaRPr lang="en-US" altLang="en-US" sz="1050"/>
          </a:p>
        </p:txBody>
      </p:sp>
      <p:sp>
        <p:nvSpPr>
          <p:cNvPr id="19" name="Footer Placeholder 6">
            <a:extLst>
              <a:ext uri="{FF2B5EF4-FFF2-40B4-BE49-F238E27FC236}">
                <a16:creationId xmlns:a16="http://schemas.microsoft.com/office/drawing/2014/main" id="{81248822-9860-48C1-A90D-9F660A7B3EB0}"/>
              </a:ext>
            </a:extLst>
          </p:cNvPr>
          <p:cNvSpPr>
            <a:spLocks noGrp="1"/>
          </p:cNvSpPr>
          <p:nvPr>
            <p:ph type="ftr" sz="quarter" idx="12"/>
          </p:nvPr>
        </p:nvSpPr>
        <p:spPr/>
        <p:txBody>
          <a:bodyPr/>
          <a:lstStyle/>
          <a:p>
            <a:pPr>
              <a:defRPr/>
            </a:pPr>
            <a:r>
              <a:rPr lang="en-US"/>
              <a:t>© 2018,  HL7 Int'l</a:t>
            </a:r>
          </a:p>
        </p:txBody>
      </p:sp>
      <p:sp>
        <p:nvSpPr>
          <p:cNvPr id="41989" name="Rectangle 2">
            <a:extLst>
              <a:ext uri="{FF2B5EF4-FFF2-40B4-BE49-F238E27FC236}">
                <a16:creationId xmlns:a16="http://schemas.microsoft.com/office/drawing/2014/main" id="{C3584CBA-55F2-4519-BCEB-06605BF4E56C}"/>
              </a:ext>
            </a:extLst>
          </p:cNvPr>
          <p:cNvSpPr>
            <a:spLocks noGrp="1" noChangeArrowheads="1"/>
          </p:cNvSpPr>
          <p:nvPr>
            <p:ph type="title"/>
          </p:nvPr>
        </p:nvSpPr>
        <p:spPr/>
        <p:txBody>
          <a:bodyPr/>
          <a:lstStyle/>
          <a:p>
            <a:r>
              <a:rPr lang="en-US" altLang="en-US"/>
              <a:t>Acts Have Moods</a:t>
            </a:r>
          </a:p>
        </p:txBody>
      </p:sp>
      <p:sp>
        <p:nvSpPr>
          <p:cNvPr id="41990" name="Rectangle 3">
            <a:extLst>
              <a:ext uri="{FF2B5EF4-FFF2-40B4-BE49-F238E27FC236}">
                <a16:creationId xmlns:a16="http://schemas.microsoft.com/office/drawing/2014/main" id="{B37B0612-E940-4F5E-83DC-017C86CA9431}"/>
              </a:ext>
            </a:extLst>
          </p:cNvPr>
          <p:cNvSpPr>
            <a:spLocks noGrp="1" noChangeArrowheads="1"/>
          </p:cNvSpPr>
          <p:nvPr>
            <p:ph type="body" sz="half" idx="1"/>
          </p:nvPr>
        </p:nvSpPr>
        <p:spPr>
          <a:xfrm>
            <a:off x="1060847" y="728662"/>
            <a:ext cx="3523060" cy="4148138"/>
          </a:xfrm>
          <a:noFill/>
        </p:spPr>
        <p:txBody>
          <a:bodyPr/>
          <a:lstStyle/>
          <a:p>
            <a:r>
              <a:rPr lang="en-US" altLang="en-US" dirty="0"/>
              <a:t>Proposal</a:t>
            </a:r>
          </a:p>
          <a:p>
            <a:pPr lvl="1"/>
            <a:r>
              <a:rPr lang="en-US" altLang="en-US" dirty="0"/>
              <a:t>PRP</a:t>
            </a:r>
          </a:p>
          <a:p>
            <a:r>
              <a:rPr lang="en-US" altLang="en-US" dirty="0"/>
              <a:t>Order</a:t>
            </a:r>
          </a:p>
          <a:p>
            <a:pPr lvl="1"/>
            <a:r>
              <a:rPr lang="en-US" altLang="en-US" dirty="0"/>
              <a:t>ORD</a:t>
            </a:r>
          </a:p>
          <a:p>
            <a:r>
              <a:rPr lang="en-US" altLang="en-US" dirty="0"/>
              <a:t>Promise</a:t>
            </a:r>
          </a:p>
          <a:p>
            <a:pPr lvl="1"/>
            <a:r>
              <a:rPr lang="en-US" altLang="en-US" dirty="0"/>
              <a:t>PRM</a:t>
            </a:r>
          </a:p>
          <a:p>
            <a:r>
              <a:rPr lang="en-US" altLang="en-US" dirty="0"/>
              <a:t>Event</a:t>
            </a:r>
          </a:p>
          <a:p>
            <a:pPr lvl="1"/>
            <a:r>
              <a:rPr lang="en-US" altLang="en-US" dirty="0"/>
              <a:t>EVN</a:t>
            </a:r>
          </a:p>
        </p:txBody>
      </p:sp>
      <p:grpSp>
        <p:nvGrpSpPr>
          <p:cNvPr id="41991" name="Group 4">
            <a:extLst>
              <a:ext uri="{FF2B5EF4-FFF2-40B4-BE49-F238E27FC236}">
                <a16:creationId xmlns:a16="http://schemas.microsoft.com/office/drawing/2014/main" id="{D4DA9230-01E1-45AA-9FFA-598AC37B3EFA}"/>
              </a:ext>
            </a:extLst>
          </p:cNvPr>
          <p:cNvGrpSpPr>
            <a:grpSpLocks/>
          </p:cNvGrpSpPr>
          <p:nvPr/>
        </p:nvGrpSpPr>
        <p:grpSpPr bwMode="auto">
          <a:xfrm>
            <a:off x="2590800" y="742950"/>
            <a:ext cx="5178029" cy="520304"/>
            <a:chOff x="1216" y="624"/>
            <a:chExt cx="4349" cy="437"/>
          </a:xfrm>
        </p:grpSpPr>
        <p:sp>
          <p:nvSpPr>
            <p:cNvPr id="42002" name="Freeform 5">
              <a:extLst>
                <a:ext uri="{FF2B5EF4-FFF2-40B4-BE49-F238E27FC236}">
                  <a16:creationId xmlns:a16="http://schemas.microsoft.com/office/drawing/2014/main" id="{D46DBF51-5E5D-486A-AFEC-5FE9630D3E32}"/>
                </a:ext>
              </a:extLst>
            </p:cNvPr>
            <p:cNvSpPr>
              <a:spLocks/>
            </p:cNvSpPr>
            <p:nvPr/>
          </p:nvSpPr>
          <p:spPr bwMode="auto">
            <a:xfrm>
              <a:off x="1216" y="624"/>
              <a:ext cx="4349" cy="437"/>
            </a:xfrm>
            <a:custGeom>
              <a:avLst/>
              <a:gdLst>
                <a:gd name="T0" fmla="*/ 988 w 4349"/>
                <a:gd name="T1" fmla="*/ 0 h 437"/>
                <a:gd name="T2" fmla="*/ 856 w 4349"/>
                <a:gd name="T3" fmla="*/ 1 h 437"/>
                <a:gd name="T4" fmla="*/ 730 w 4349"/>
                <a:gd name="T5" fmla="*/ 4 h 437"/>
                <a:gd name="T6" fmla="*/ 612 w 4349"/>
                <a:gd name="T7" fmla="*/ 9 h 437"/>
                <a:gd name="T8" fmla="*/ 515 w 4349"/>
                <a:gd name="T9" fmla="*/ 15 h 437"/>
                <a:gd name="T10" fmla="*/ 431 w 4349"/>
                <a:gd name="T11" fmla="*/ 23 h 437"/>
                <a:gd name="T12" fmla="*/ 376 w 4349"/>
                <a:gd name="T13" fmla="*/ 31 h 437"/>
                <a:gd name="T14" fmla="*/ 334 w 4349"/>
                <a:gd name="T15" fmla="*/ 41 h 437"/>
                <a:gd name="T16" fmla="*/ 327 w 4349"/>
                <a:gd name="T17" fmla="*/ 46 h 437"/>
                <a:gd name="T18" fmla="*/ 320 w 4349"/>
                <a:gd name="T19" fmla="*/ 52 h 437"/>
                <a:gd name="T20" fmla="*/ 320 w 4349"/>
                <a:gd name="T21" fmla="*/ 181 h 437"/>
                <a:gd name="T22" fmla="*/ 320 w 4349"/>
                <a:gd name="T23" fmla="*/ 258 h 437"/>
                <a:gd name="T24" fmla="*/ 327 w 4349"/>
                <a:gd name="T25" fmla="*/ 264 h 437"/>
                <a:gd name="T26" fmla="*/ 334 w 4349"/>
                <a:gd name="T27" fmla="*/ 268 h 437"/>
                <a:gd name="T28" fmla="*/ 376 w 4349"/>
                <a:gd name="T29" fmla="*/ 278 h 437"/>
                <a:gd name="T30" fmla="*/ 431 w 4349"/>
                <a:gd name="T31" fmla="*/ 287 h 437"/>
                <a:gd name="T32" fmla="*/ 515 w 4349"/>
                <a:gd name="T33" fmla="*/ 294 h 437"/>
                <a:gd name="T34" fmla="*/ 612 w 4349"/>
                <a:gd name="T35" fmla="*/ 301 h 437"/>
                <a:gd name="T36" fmla="*/ 730 w 4349"/>
                <a:gd name="T37" fmla="*/ 306 h 437"/>
                <a:gd name="T38" fmla="*/ 856 w 4349"/>
                <a:gd name="T39" fmla="*/ 309 h 437"/>
                <a:gd name="T40" fmla="*/ 988 w 4349"/>
                <a:gd name="T41" fmla="*/ 310 h 437"/>
                <a:gd name="T42" fmla="*/ 0 w 4349"/>
                <a:gd name="T43" fmla="*/ 436 h 437"/>
                <a:gd name="T44" fmla="*/ 1997 w 4349"/>
                <a:gd name="T45" fmla="*/ 310 h 437"/>
                <a:gd name="T46" fmla="*/ 3673 w 4349"/>
                <a:gd name="T47" fmla="*/ 310 h 437"/>
                <a:gd name="T48" fmla="*/ 3812 w 4349"/>
                <a:gd name="T49" fmla="*/ 309 h 437"/>
                <a:gd name="T50" fmla="*/ 3938 w 4349"/>
                <a:gd name="T51" fmla="*/ 306 h 437"/>
                <a:gd name="T52" fmla="*/ 4049 w 4349"/>
                <a:gd name="T53" fmla="*/ 301 h 437"/>
                <a:gd name="T54" fmla="*/ 4153 w 4349"/>
                <a:gd name="T55" fmla="*/ 294 h 437"/>
                <a:gd name="T56" fmla="*/ 4237 w 4349"/>
                <a:gd name="T57" fmla="*/ 287 h 437"/>
                <a:gd name="T58" fmla="*/ 4292 w 4349"/>
                <a:gd name="T59" fmla="*/ 278 h 437"/>
                <a:gd name="T60" fmla="*/ 4334 w 4349"/>
                <a:gd name="T61" fmla="*/ 268 h 437"/>
                <a:gd name="T62" fmla="*/ 4348 w 4349"/>
                <a:gd name="T63" fmla="*/ 264 h 437"/>
                <a:gd name="T64" fmla="*/ 4348 w 4349"/>
                <a:gd name="T65" fmla="*/ 258 h 437"/>
                <a:gd name="T66" fmla="*/ 4348 w 4349"/>
                <a:gd name="T67" fmla="*/ 181 h 437"/>
                <a:gd name="T68" fmla="*/ 4348 w 4349"/>
                <a:gd name="T69" fmla="*/ 52 h 437"/>
                <a:gd name="T70" fmla="*/ 4348 w 4349"/>
                <a:gd name="T71" fmla="*/ 46 h 437"/>
                <a:gd name="T72" fmla="*/ 4334 w 4349"/>
                <a:gd name="T73" fmla="*/ 41 h 437"/>
                <a:gd name="T74" fmla="*/ 4292 w 4349"/>
                <a:gd name="T75" fmla="*/ 31 h 437"/>
                <a:gd name="T76" fmla="*/ 4237 w 4349"/>
                <a:gd name="T77" fmla="*/ 23 h 437"/>
                <a:gd name="T78" fmla="*/ 4153 w 4349"/>
                <a:gd name="T79" fmla="*/ 15 h 437"/>
                <a:gd name="T80" fmla="*/ 4049 w 4349"/>
                <a:gd name="T81" fmla="*/ 9 h 437"/>
                <a:gd name="T82" fmla="*/ 3938 w 4349"/>
                <a:gd name="T83" fmla="*/ 4 h 437"/>
                <a:gd name="T84" fmla="*/ 3812 w 4349"/>
                <a:gd name="T85" fmla="*/ 1 h 437"/>
                <a:gd name="T86" fmla="*/ 3673 w 4349"/>
                <a:gd name="T87" fmla="*/ 0 h 437"/>
                <a:gd name="T88" fmla="*/ 1997 w 4349"/>
                <a:gd name="T89" fmla="*/ 0 h 437"/>
                <a:gd name="T90" fmla="*/ 988 w 4349"/>
                <a:gd name="T91" fmla="*/ 0 h 437"/>
                <a:gd name="T92" fmla="*/ 988 w 4349"/>
                <a:gd name="T93" fmla="*/ 0 h 43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349"/>
                <a:gd name="T142" fmla="*/ 0 h 437"/>
                <a:gd name="T143" fmla="*/ 4349 w 4349"/>
                <a:gd name="T144" fmla="*/ 437 h 43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349" h="437">
                  <a:moveTo>
                    <a:pt x="988" y="0"/>
                  </a:moveTo>
                  <a:lnTo>
                    <a:pt x="856" y="1"/>
                  </a:lnTo>
                  <a:lnTo>
                    <a:pt x="730" y="4"/>
                  </a:lnTo>
                  <a:lnTo>
                    <a:pt x="612" y="9"/>
                  </a:lnTo>
                  <a:lnTo>
                    <a:pt x="515" y="15"/>
                  </a:lnTo>
                  <a:lnTo>
                    <a:pt x="431" y="23"/>
                  </a:lnTo>
                  <a:lnTo>
                    <a:pt x="376" y="31"/>
                  </a:lnTo>
                  <a:lnTo>
                    <a:pt x="334" y="41"/>
                  </a:lnTo>
                  <a:lnTo>
                    <a:pt x="327" y="46"/>
                  </a:lnTo>
                  <a:lnTo>
                    <a:pt x="320" y="52"/>
                  </a:lnTo>
                  <a:lnTo>
                    <a:pt x="320" y="181"/>
                  </a:lnTo>
                  <a:lnTo>
                    <a:pt x="320" y="258"/>
                  </a:lnTo>
                  <a:lnTo>
                    <a:pt x="327" y="264"/>
                  </a:lnTo>
                  <a:lnTo>
                    <a:pt x="334" y="268"/>
                  </a:lnTo>
                  <a:lnTo>
                    <a:pt x="376" y="278"/>
                  </a:lnTo>
                  <a:lnTo>
                    <a:pt x="431" y="287"/>
                  </a:lnTo>
                  <a:lnTo>
                    <a:pt x="515" y="294"/>
                  </a:lnTo>
                  <a:lnTo>
                    <a:pt x="612" y="301"/>
                  </a:lnTo>
                  <a:lnTo>
                    <a:pt x="730" y="306"/>
                  </a:lnTo>
                  <a:lnTo>
                    <a:pt x="856" y="309"/>
                  </a:lnTo>
                  <a:lnTo>
                    <a:pt x="988" y="310"/>
                  </a:lnTo>
                  <a:lnTo>
                    <a:pt x="0" y="436"/>
                  </a:lnTo>
                  <a:lnTo>
                    <a:pt x="1997" y="310"/>
                  </a:lnTo>
                  <a:lnTo>
                    <a:pt x="3673" y="310"/>
                  </a:lnTo>
                  <a:lnTo>
                    <a:pt x="3812" y="309"/>
                  </a:lnTo>
                  <a:lnTo>
                    <a:pt x="3938" y="306"/>
                  </a:lnTo>
                  <a:lnTo>
                    <a:pt x="4049" y="301"/>
                  </a:lnTo>
                  <a:lnTo>
                    <a:pt x="4153" y="294"/>
                  </a:lnTo>
                  <a:lnTo>
                    <a:pt x="4237" y="287"/>
                  </a:lnTo>
                  <a:lnTo>
                    <a:pt x="4292" y="278"/>
                  </a:lnTo>
                  <a:lnTo>
                    <a:pt x="4334" y="268"/>
                  </a:lnTo>
                  <a:lnTo>
                    <a:pt x="4348" y="264"/>
                  </a:lnTo>
                  <a:lnTo>
                    <a:pt x="4348" y="258"/>
                  </a:lnTo>
                  <a:lnTo>
                    <a:pt x="4348" y="181"/>
                  </a:lnTo>
                  <a:lnTo>
                    <a:pt x="4348" y="52"/>
                  </a:lnTo>
                  <a:lnTo>
                    <a:pt x="4348" y="46"/>
                  </a:lnTo>
                  <a:lnTo>
                    <a:pt x="4334" y="41"/>
                  </a:lnTo>
                  <a:lnTo>
                    <a:pt x="4292" y="31"/>
                  </a:lnTo>
                  <a:lnTo>
                    <a:pt x="4237" y="23"/>
                  </a:lnTo>
                  <a:lnTo>
                    <a:pt x="4153" y="15"/>
                  </a:lnTo>
                  <a:lnTo>
                    <a:pt x="4049" y="9"/>
                  </a:lnTo>
                  <a:lnTo>
                    <a:pt x="3938" y="4"/>
                  </a:lnTo>
                  <a:lnTo>
                    <a:pt x="3812" y="1"/>
                  </a:lnTo>
                  <a:lnTo>
                    <a:pt x="3673" y="0"/>
                  </a:lnTo>
                  <a:lnTo>
                    <a:pt x="1997" y="0"/>
                  </a:lnTo>
                  <a:lnTo>
                    <a:pt x="988" y="0"/>
                  </a:lnTo>
                </a:path>
              </a:pathLst>
            </a:custGeom>
            <a:solidFill>
              <a:srgbClr val="FFFFFF"/>
            </a:solidFill>
            <a:ln w="12700" cap="rnd">
              <a:solidFill>
                <a:schemeClr val="tx1"/>
              </a:solidFill>
              <a:round/>
              <a:headEnd/>
              <a:tailEnd/>
            </a:ln>
          </p:spPr>
          <p:txBody>
            <a:bodyPr/>
            <a:lstStyle/>
            <a:p>
              <a:endParaRPr lang="en-CA">
                <a:solidFill>
                  <a:schemeClr val="tx2">
                    <a:lumMod val="60000"/>
                    <a:lumOff val="40000"/>
                  </a:schemeClr>
                </a:solidFill>
              </a:endParaRPr>
            </a:p>
          </p:txBody>
        </p:sp>
        <p:sp>
          <p:nvSpPr>
            <p:cNvPr id="42003" name="Rectangle 6">
              <a:extLst>
                <a:ext uri="{FF2B5EF4-FFF2-40B4-BE49-F238E27FC236}">
                  <a16:creationId xmlns:a16="http://schemas.microsoft.com/office/drawing/2014/main" id="{372D5F16-0831-4100-8C18-9FD4B792E268}"/>
                </a:ext>
              </a:extLst>
            </p:cNvPr>
            <p:cNvSpPr>
              <a:spLocks noChangeArrowheads="1"/>
            </p:cNvSpPr>
            <p:nvPr/>
          </p:nvSpPr>
          <p:spPr bwMode="auto">
            <a:xfrm>
              <a:off x="1739" y="663"/>
              <a:ext cx="3621" cy="2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1800" dirty="0">
                  <a:solidFill>
                    <a:schemeClr val="tx2">
                      <a:lumMod val="60000"/>
                      <a:lumOff val="40000"/>
                    </a:schemeClr>
                  </a:solidFill>
                </a:rPr>
                <a:t>Why don’t you clean your room today honey?</a:t>
              </a:r>
            </a:p>
          </p:txBody>
        </p:sp>
      </p:grpSp>
      <p:grpSp>
        <p:nvGrpSpPr>
          <p:cNvPr id="41992" name="Group 7">
            <a:extLst>
              <a:ext uri="{FF2B5EF4-FFF2-40B4-BE49-F238E27FC236}">
                <a16:creationId xmlns:a16="http://schemas.microsoft.com/office/drawing/2014/main" id="{20432CA9-F457-4014-9439-BB96328A69B5}"/>
              </a:ext>
            </a:extLst>
          </p:cNvPr>
          <p:cNvGrpSpPr>
            <a:grpSpLocks/>
          </p:cNvGrpSpPr>
          <p:nvPr/>
        </p:nvGrpSpPr>
        <p:grpSpPr bwMode="auto">
          <a:xfrm>
            <a:off x="2605087" y="1771650"/>
            <a:ext cx="3119438" cy="370285"/>
            <a:chOff x="1228" y="1488"/>
            <a:chExt cx="2620" cy="311"/>
          </a:xfrm>
        </p:grpSpPr>
        <p:sp>
          <p:nvSpPr>
            <p:cNvPr id="42000" name="Freeform 8">
              <a:extLst>
                <a:ext uri="{FF2B5EF4-FFF2-40B4-BE49-F238E27FC236}">
                  <a16:creationId xmlns:a16="http://schemas.microsoft.com/office/drawing/2014/main" id="{2AB63F54-5279-4254-A0CA-C01480B9496D}"/>
                </a:ext>
              </a:extLst>
            </p:cNvPr>
            <p:cNvSpPr>
              <a:spLocks/>
            </p:cNvSpPr>
            <p:nvPr/>
          </p:nvSpPr>
          <p:spPr bwMode="auto">
            <a:xfrm>
              <a:off x="1228" y="1488"/>
              <a:ext cx="2620" cy="311"/>
            </a:xfrm>
            <a:custGeom>
              <a:avLst/>
              <a:gdLst>
                <a:gd name="T0" fmla="*/ 1295 w 2620"/>
                <a:gd name="T1" fmla="*/ 0 h 311"/>
                <a:gd name="T2" fmla="*/ 1270 w 2620"/>
                <a:gd name="T3" fmla="*/ 0 h 311"/>
                <a:gd name="T4" fmla="*/ 1240 w 2620"/>
                <a:gd name="T5" fmla="*/ 1 h 311"/>
                <a:gd name="T6" fmla="*/ 1190 w 2620"/>
                <a:gd name="T7" fmla="*/ 4 h 311"/>
                <a:gd name="T8" fmla="*/ 1144 w 2620"/>
                <a:gd name="T9" fmla="*/ 9 h 311"/>
                <a:gd name="T10" fmla="*/ 1106 w 2620"/>
                <a:gd name="T11" fmla="*/ 15 h 311"/>
                <a:gd name="T12" fmla="*/ 1073 w 2620"/>
                <a:gd name="T13" fmla="*/ 23 h 311"/>
                <a:gd name="T14" fmla="*/ 1048 w 2620"/>
                <a:gd name="T15" fmla="*/ 32 h 311"/>
                <a:gd name="T16" fmla="*/ 1031 w 2620"/>
                <a:gd name="T17" fmla="*/ 42 h 311"/>
                <a:gd name="T18" fmla="*/ 1027 w 2620"/>
                <a:gd name="T19" fmla="*/ 52 h 311"/>
                <a:gd name="T20" fmla="*/ 1027 w 2620"/>
                <a:gd name="T21" fmla="*/ 181 h 311"/>
                <a:gd name="T22" fmla="*/ 0 w 2620"/>
                <a:gd name="T23" fmla="*/ 179 h 311"/>
                <a:gd name="T24" fmla="*/ 1027 w 2620"/>
                <a:gd name="T25" fmla="*/ 258 h 311"/>
                <a:gd name="T26" fmla="*/ 1031 w 2620"/>
                <a:gd name="T27" fmla="*/ 268 h 311"/>
                <a:gd name="T28" fmla="*/ 1048 w 2620"/>
                <a:gd name="T29" fmla="*/ 278 h 311"/>
                <a:gd name="T30" fmla="*/ 1073 w 2620"/>
                <a:gd name="T31" fmla="*/ 287 h 311"/>
                <a:gd name="T32" fmla="*/ 1106 w 2620"/>
                <a:gd name="T33" fmla="*/ 295 h 311"/>
                <a:gd name="T34" fmla="*/ 1144 w 2620"/>
                <a:gd name="T35" fmla="*/ 301 h 311"/>
                <a:gd name="T36" fmla="*/ 1190 w 2620"/>
                <a:gd name="T37" fmla="*/ 306 h 311"/>
                <a:gd name="T38" fmla="*/ 1240 w 2620"/>
                <a:gd name="T39" fmla="*/ 309 h 311"/>
                <a:gd name="T40" fmla="*/ 1270 w 2620"/>
                <a:gd name="T41" fmla="*/ 310 h 311"/>
                <a:gd name="T42" fmla="*/ 1295 w 2620"/>
                <a:gd name="T43" fmla="*/ 310 h 311"/>
                <a:gd name="T44" fmla="*/ 1689 w 2620"/>
                <a:gd name="T45" fmla="*/ 310 h 311"/>
                <a:gd name="T46" fmla="*/ 2355 w 2620"/>
                <a:gd name="T47" fmla="*/ 310 h 311"/>
                <a:gd name="T48" fmla="*/ 2380 w 2620"/>
                <a:gd name="T49" fmla="*/ 310 h 311"/>
                <a:gd name="T50" fmla="*/ 2409 w 2620"/>
                <a:gd name="T51" fmla="*/ 309 h 311"/>
                <a:gd name="T52" fmla="*/ 2456 w 2620"/>
                <a:gd name="T53" fmla="*/ 306 h 311"/>
                <a:gd name="T54" fmla="*/ 2502 w 2620"/>
                <a:gd name="T55" fmla="*/ 301 h 311"/>
                <a:gd name="T56" fmla="*/ 2539 w 2620"/>
                <a:gd name="T57" fmla="*/ 295 h 311"/>
                <a:gd name="T58" fmla="*/ 2573 w 2620"/>
                <a:gd name="T59" fmla="*/ 287 h 311"/>
                <a:gd name="T60" fmla="*/ 2598 w 2620"/>
                <a:gd name="T61" fmla="*/ 278 h 311"/>
                <a:gd name="T62" fmla="*/ 2615 w 2620"/>
                <a:gd name="T63" fmla="*/ 268 h 311"/>
                <a:gd name="T64" fmla="*/ 2619 w 2620"/>
                <a:gd name="T65" fmla="*/ 258 h 311"/>
                <a:gd name="T66" fmla="*/ 2619 w 2620"/>
                <a:gd name="T67" fmla="*/ 181 h 311"/>
                <a:gd name="T68" fmla="*/ 2619 w 2620"/>
                <a:gd name="T69" fmla="*/ 52 h 311"/>
                <a:gd name="T70" fmla="*/ 2615 w 2620"/>
                <a:gd name="T71" fmla="*/ 42 h 311"/>
                <a:gd name="T72" fmla="*/ 2598 w 2620"/>
                <a:gd name="T73" fmla="*/ 32 h 311"/>
                <a:gd name="T74" fmla="*/ 2573 w 2620"/>
                <a:gd name="T75" fmla="*/ 23 h 311"/>
                <a:gd name="T76" fmla="*/ 2539 w 2620"/>
                <a:gd name="T77" fmla="*/ 15 h 311"/>
                <a:gd name="T78" fmla="*/ 2502 w 2620"/>
                <a:gd name="T79" fmla="*/ 9 h 311"/>
                <a:gd name="T80" fmla="*/ 2456 w 2620"/>
                <a:gd name="T81" fmla="*/ 4 h 311"/>
                <a:gd name="T82" fmla="*/ 2409 w 2620"/>
                <a:gd name="T83" fmla="*/ 1 h 311"/>
                <a:gd name="T84" fmla="*/ 2380 w 2620"/>
                <a:gd name="T85" fmla="*/ 0 h 311"/>
                <a:gd name="T86" fmla="*/ 2355 w 2620"/>
                <a:gd name="T87" fmla="*/ 0 h 311"/>
                <a:gd name="T88" fmla="*/ 1689 w 2620"/>
                <a:gd name="T89" fmla="*/ 0 h 311"/>
                <a:gd name="T90" fmla="*/ 1295 w 2620"/>
                <a:gd name="T91" fmla="*/ 0 h 311"/>
                <a:gd name="T92" fmla="*/ 1295 w 2620"/>
                <a:gd name="T93" fmla="*/ 0 h 3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620"/>
                <a:gd name="T142" fmla="*/ 0 h 311"/>
                <a:gd name="T143" fmla="*/ 2620 w 2620"/>
                <a:gd name="T144" fmla="*/ 311 h 31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620" h="311">
                  <a:moveTo>
                    <a:pt x="1295" y="0"/>
                  </a:moveTo>
                  <a:lnTo>
                    <a:pt x="1270" y="0"/>
                  </a:lnTo>
                  <a:lnTo>
                    <a:pt x="1240" y="1"/>
                  </a:lnTo>
                  <a:lnTo>
                    <a:pt x="1190" y="4"/>
                  </a:lnTo>
                  <a:lnTo>
                    <a:pt x="1144" y="9"/>
                  </a:lnTo>
                  <a:lnTo>
                    <a:pt x="1106" y="15"/>
                  </a:lnTo>
                  <a:lnTo>
                    <a:pt x="1073" y="23"/>
                  </a:lnTo>
                  <a:lnTo>
                    <a:pt x="1048" y="32"/>
                  </a:lnTo>
                  <a:lnTo>
                    <a:pt x="1031" y="42"/>
                  </a:lnTo>
                  <a:lnTo>
                    <a:pt x="1027" y="52"/>
                  </a:lnTo>
                  <a:lnTo>
                    <a:pt x="1027" y="181"/>
                  </a:lnTo>
                  <a:lnTo>
                    <a:pt x="0" y="179"/>
                  </a:lnTo>
                  <a:lnTo>
                    <a:pt x="1027" y="258"/>
                  </a:lnTo>
                  <a:lnTo>
                    <a:pt x="1031" y="268"/>
                  </a:lnTo>
                  <a:lnTo>
                    <a:pt x="1048" y="278"/>
                  </a:lnTo>
                  <a:lnTo>
                    <a:pt x="1073" y="287"/>
                  </a:lnTo>
                  <a:lnTo>
                    <a:pt x="1106" y="295"/>
                  </a:lnTo>
                  <a:lnTo>
                    <a:pt x="1144" y="301"/>
                  </a:lnTo>
                  <a:lnTo>
                    <a:pt x="1190" y="306"/>
                  </a:lnTo>
                  <a:lnTo>
                    <a:pt x="1240" y="309"/>
                  </a:lnTo>
                  <a:lnTo>
                    <a:pt x="1270" y="310"/>
                  </a:lnTo>
                  <a:lnTo>
                    <a:pt x="1295" y="310"/>
                  </a:lnTo>
                  <a:lnTo>
                    <a:pt x="1689" y="310"/>
                  </a:lnTo>
                  <a:lnTo>
                    <a:pt x="2355" y="310"/>
                  </a:lnTo>
                  <a:lnTo>
                    <a:pt x="2380" y="310"/>
                  </a:lnTo>
                  <a:lnTo>
                    <a:pt x="2409" y="309"/>
                  </a:lnTo>
                  <a:lnTo>
                    <a:pt x="2456" y="306"/>
                  </a:lnTo>
                  <a:lnTo>
                    <a:pt x="2502" y="301"/>
                  </a:lnTo>
                  <a:lnTo>
                    <a:pt x="2539" y="295"/>
                  </a:lnTo>
                  <a:lnTo>
                    <a:pt x="2573" y="287"/>
                  </a:lnTo>
                  <a:lnTo>
                    <a:pt x="2598" y="278"/>
                  </a:lnTo>
                  <a:lnTo>
                    <a:pt x="2615" y="268"/>
                  </a:lnTo>
                  <a:lnTo>
                    <a:pt x="2619" y="258"/>
                  </a:lnTo>
                  <a:lnTo>
                    <a:pt x="2619" y="181"/>
                  </a:lnTo>
                  <a:lnTo>
                    <a:pt x="2619" y="52"/>
                  </a:lnTo>
                  <a:lnTo>
                    <a:pt x="2615" y="42"/>
                  </a:lnTo>
                  <a:lnTo>
                    <a:pt x="2598" y="32"/>
                  </a:lnTo>
                  <a:lnTo>
                    <a:pt x="2573" y="23"/>
                  </a:lnTo>
                  <a:lnTo>
                    <a:pt x="2539" y="15"/>
                  </a:lnTo>
                  <a:lnTo>
                    <a:pt x="2502" y="9"/>
                  </a:lnTo>
                  <a:lnTo>
                    <a:pt x="2456" y="4"/>
                  </a:lnTo>
                  <a:lnTo>
                    <a:pt x="2409" y="1"/>
                  </a:lnTo>
                  <a:lnTo>
                    <a:pt x="2380" y="0"/>
                  </a:lnTo>
                  <a:lnTo>
                    <a:pt x="2355" y="0"/>
                  </a:lnTo>
                  <a:lnTo>
                    <a:pt x="1689" y="0"/>
                  </a:lnTo>
                  <a:lnTo>
                    <a:pt x="1295" y="0"/>
                  </a:lnTo>
                </a:path>
              </a:pathLst>
            </a:custGeom>
            <a:solidFill>
              <a:srgbClr val="FFFFFF"/>
            </a:solidFill>
            <a:ln w="12700" cap="rnd">
              <a:solidFill>
                <a:schemeClr val="tx1"/>
              </a:solidFill>
              <a:round/>
              <a:headEnd/>
              <a:tailEnd/>
            </a:ln>
          </p:spPr>
          <p:txBody>
            <a:bodyPr/>
            <a:lstStyle/>
            <a:p>
              <a:endParaRPr lang="en-CA">
                <a:solidFill>
                  <a:schemeClr val="tx2">
                    <a:lumMod val="60000"/>
                    <a:lumOff val="40000"/>
                  </a:schemeClr>
                </a:solidFill>
              </a:endParaRPr>
            </a:p>
          </p:txBody>
        </p:sp>
        <p:sp>
          <p:nvSpPr>
            <p:cNvPr id="42001" name="Rectangle 9">
              <a:extLst>
                <a:ext uri="{FF2B5EF4-FFF2-40B4-BE49-F238E27FC236}">
                  <a16:creationId xmlns:a16="http://schemas.microsoft.com/office/drawing/2014/main" id="{FEE5B2A9-ECCD-45BB-BEC4-5E28CB113544}"/>
                </a:ext>
              </a:extLst>
            </p:cNvPr>
            <p:cNvSpPr>
              <a:spLocks noChangeArrowheads="1"/>
            </p:cNvSpPr>
            <p:nvPr/>
          </p:nvSpPr>
          <p:spPr bwMode="auto">
            <a:xfrm>
              <a:off x="2362" y="1527"/>
              <a:ext cx="1379" cy="2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1800" dirty="0">
                  <a:solidFill>
                    <a:schemeClr val="tx2">
                      <a:lumMod val="60000"/>
                      <a:lumOff val="40000"/>
                    </a:schemeClr>
                  </a:solidFill>
                </a:rPr>
                <a:t>Clean your room!</a:t>
              </a:r>
            </a:p>
          </p:txBody>
        </p:sp>
      </p:grpSp>
      <p:grpSp>
        <p:nvGrpSpPr>
          <p:cNvPr id="41993" name="Group 10">
            <a:extLst>
              <a:ext uri="{FF2B5EF4-FFF2-40B4-BE49-F238E27FC236}">
                <a16:creationId xmlns:a16="http://schemas.microsoft.com/office/drawing/2014/main" id="{C5B0ED04-AEAE-42B3-A71A-A94A1982DBD8}"/>
              </a:ext>
            </a:extLst>
          </p:cNvPr>
          <p:cNvGrpSpPr>
            <a:grpSpLocks/>
          </p:cNvGrpSpPr>
          <p:nvPr/>
        </p:nvGrpSpPr>
        <p:grpSpPr bwMode="auto">
          <a:xfrm>
            <a:off x="2628900" y="2571750"/>
            <a:ext cx="3429000" cy="370285"/>
            <a:chOff x="1139" y="2160"/>
            <a:chExt cx="2880" cy="311"/>
          </a:xfrm>
        </p:grpSpPr>
        <p:sp>
          <p:nvSpPr>
            <p:cNvPr id="41998" name="Freeform 11">
              <a:extLst>
                <a:ext uri="{FF2B5EF4-FFF2-40B4-BE49-F238E27FC236}">
                  <a16:creationId xmlns:a16="http://schemas.microsoft.com/office/drawing/2014/main" id="{4B2D2BE7-7582-4BA4-BEB4-74F7B6DDE34D}"/>
                </a:ext>
              </a:extLst>
            </p:cNvPr>
            <p:cNvSpPr>
              <a:spLocks/>
            </p:cNvSpPr>
            <p:nvPr/>
          </p:nvSpPr>
          <p:spPr bwMode="auto">
            <a:xfrm>
              <a:off x="1139" y="2160"/>
              <a:ext cx="2880" cy="311"/>
            </a:xfrm>
            <a:custGeom>
              <a:avLst/>
              <a:gdLst>
                <a:gd name="T0" fmla="*/ 1290 w 2880"/>
                <a:gd name="T1" fmla="*/ 0 h 311"/>
                <a:gd name="T2" fmla="*/ 1258 w 2880"/>
                <a:gd name="T3" fmla="*/ 0 h 311"/>
                <a:gd name="T4" fmla="*/ 1225 w 2880"/>
                <a:gd name="T5" fmla="*/ 1 h 311"/>
                <a:gd name="T6" fmla="*/ 1165 w 2880"/>
                <a:gd name="T7" fmla="*/ 4 h 311"/>
                <a:gd name="T8" fmla="*/ 1115 w 2880"/>
                <a:gd name="T9" fmla="*/ 9 h 311"/>
                <a:gd name="T10" fmla="*/ 1064 w 2880"/>
                <a:gd name="T11" fmla="*/ 15 h 311"/>
                <a:gd name="T12" fmla="*/ 1027 w 2880"/>
                <a:gd name="T13" fmla="*/ 23 h 311"/>
                <a:gd name="T14" fmla="*/ 995 w 2880"/>
                <a:gd name="T15" fmla="*/ 32 h 311"/>
                <a:gd name="T16" fmla="*/ 977 w 2880"/>
                <a:gd name="T17" fmla="*/ 42 h 311"/>
                <a:gd name="T18" fmla="*/ 972 w 2880"/>
                <a:gd name="T19" fmla="*/ 52 h 311"/>
                <a:gd name="T20" fmla="*/ 0 w 2880"/>
                <a:gd name="T21" fmla="*/ 128 h 311"/>
                <a:gd name="T22" fmla="*/ 972 w 2880"/>
                <a:gd name="T23" fmla="*/ 129 h 311"/>
                <a:gd name="T24" fmla="*/ 972 w 2880"/>
                <a:gd name="T25" fmla="*/ 258 h 311"/>
                <a:gd name="T26" fmla="*/ 977 w 2880"/>
                <a:gd name="T27" fmla="*/ 268 h 311"/>
                <a:gd name="T28" fmla="*/ 995 w 2880"/>
                <a:gd name="T29" fmla="*/ 278 h 311"/>
                <a:gd name="T30" fmla="*/ 1027 w 2880"/>
                <a:gd name="T31" fmla="*/ 287 h 311"/>
                <a:gd name="T32" fmla="*/ 1064 w 2880"/>
                <a:gd name="T33" fmla="*/ 295 h 311"/>
                <a:gd name="T34" fmla="*/ 1115 w 2880"/>
                <a:gd name="T35" fmla="*/ 301 h 311"/>
                <a:gd name="T36" fmla="*/ 1165 w 2880"/>
                <a:gd name="T37" fmla="*/ 306 h 311"/>
                <a:gd name="T38" fmla="*/ 1225 w 2880"/>
                <a:gd name="T39" fmla="*/ 309 h 311"/>
                <a:gd name="T40" fmla="*/ 1258 w 2880"/>
                <a:gd name="T41" fmla="*/ 310 h 311"/>
                <a:gd name="T42" fmla="*/ 1290 w 2880"/>
                <a:gd name="T43" fmla="*/ 310 h 311"/>
                <a:gd name="T44" fmla="*/ 1769 w 2880"/>
                <a:gd name="T45" fmla="*/ 310 h 311"/>
                <a:gd name="T46" fmla="*/ 2561 w 2880"/>
                <a:gd name="T47" fmla="*/ 310 h 311"/>
                <a:gd name="T48" fmla="*/ 2593 w 2880"/>
                <a:gd name="T49" fmla="*/ 310 h 311"/>
                <a:gd name="T50" fmla="*/ 2626 w 2880"/>
                <a:gd name="T51" fmla="*/ 309 h 311"/>
                <a:gd name="T52" fmla="*/ 2686 w 2880"/>
                <a:gd name="T53" fmla="*/ 306 h 311"/>
                <a:gd name="T54" fmla="*/ 2741 w 2880"/>
                <a:gd name="T55" fmla="*/ 301 h 311"/>
                <a:gd name="T56" fmla="*/ 2787 w 2880"/>
                <a:gd name="T57" fmla="*/ 295 h 311"/>
                <a:gd name="T58" fmla="*/ 2824 w 2880"/>
                <a:gd name="T59" fmla="*/ 287 h 311"/>
                <a:gd name="T60" fmla="*/ 2856 w 2880"/>
                <a:gd name="T61" fmla="*/ 278 h 311"/>
                <a:gd name="T62" fmla="*/ 2874 w 2880"/>
                <a:gd name="T63" fmla="*/ 268 h 311"/>
                <a:gd name="T64" fmla="*/ 2879 w 2880"/>
                <a:gd name="T65" fmla="*/ 258 h 311"/>
                <a:gd name="T66" fmla="*/ 2879 w 2880"/>
                <a:gd name="T67" fmla="*/ 129 h 311"/>
                <a:gd name="T68" fmla="*/ 2879 w 2880"/>
                <a:gd name="T69" fmla="*/ 52 h 311"/>
                <a:gd name="T70" fmla="*/ 2874 w 2880"/>
                <a:gd name="T71" fmla="*/ 42 h 311"/>
                <a:gd name="T72" fmla="*/ 2856 w 2880"/>
                <a:gd name="T73" fmla="*/ 32 h 311"/>
                <a:gd name="T74" fmla="*/ 2824 w 2880"/>
                <a:gd name="T75" fmla="*/ 23 h 311"/>
                <a:gd name="T76" fmla="*/ 2787 w 2880"/>
                <a:gd name="T77" fmla="*/ 15 h 311"/>
                <a:gd name="T78" fmla="*/ 2741 w 2880"/>
                <a:gd name="T79" fmla="*/ 9 h 311"/>
                <a:gd name="T80" fmla="*/ 2686 w 2880"/>
                <a:gd name="T81" fmla="*/ 4 h 311"/>
                <a:gd name="T82" fmla="*/ 2626 w 2880"/>
                <a:gd name="T83" fmla="*/ 1 h 311"/>
                <a:gd name="T84" fmla="*/ 2593 w 2880"/>
                <a:gd name="T85" fmla="*/ 0 h 311"/>
                <a:gd name="T86" fmla="*/ 2561 w 2880"/>
                <a:gd name="T87" fmla="*/ 0 h 311"/>
                <a:gd name="T88" fmla="*/ 1769 w 2880"/>
                <a:gd name="T89" fmla="*/ 0 h 311"/>
                <a:gd name="T90" fmla="*/ 1290 w 2880"/>
                <a:gd name="T91" fmla="*/ 0 h 311"/>
                <a:gd name="T92" fmla="*/ 1290 w 2880"/>
                <a:gd name="T93" fmla="*/ 0 h 3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880"/>
                <a:gd name="T142" fmla="*/ 0 h 311"/>
                <a:gd name="T143" fmla="*/ 2880 w 2880"/>
                <a:gd name="T144" fmla="*/ 311 h 31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880" h="311">
                  <a:moveTo>
                    <a:pt x="1290" y="0"/>
                  </a:moveTo>
                  <a:lnTo>
                    <a:pt x="1258" y="0"/>
                  </a:lnTo>
                  <a:lnTo>
                    <a:pt x="1225" y="1"/>
                  </a:lnTo>
                  <a:lnTo>
                    <a:pt x="1165" y="4"/>
                  </a:lnTo>
                  <a:lnTo>
                    <a:pt x="1115" y="9"/>
                  </a:lnTo>
                  <a:lnTo>
                    <a:pt x="1064" y="15"/>
                  </a:lnTo>
                  <a:lnTo>
                    <a:pt x="1027" y="23"/>
                  </a:lnTo>
                  <a:lnTo>
                    <a:pt x="995" y="32"/>
                  </a:lnTo>
                  <a:lnTo>
                    <a:pt x="977" y="42"/>
                  </a:lnTo>
                  <a:lnTo>
                    <a:pt x="972" y="52"/>
                  </a:lnTo>
                  <a:lnTo>
                    <a:pt x="0" y="128"/>
                  </a:lnTo>
                  <a:lnTo>
                    <a:pt x="972" y="129"/>
                  </a:lnTo>
                  <a:lnTo>
                    <a:pt x="972" y="258"/>
                  </a:lnTo>
                  <a:lnTo>
                    <a:pt x="977" y="268"/>
                  </a:lnTo>
                  <a:lnTo>
                    <a:pt x="995" y="278"/>
                  </a:lnTo>
                  <a:lnTo>
                    <a:pt x="1027" y="287"/>
                  </a:lnTo>
                  <a:lnTo>
                    <a:pt x="1064" y="295"/>
                  </a:lnTo>
                  <a:lnTo>
                    <a:pt x="1115" y="301"/>
                  </a:lnTo>
                  <a:lnTo>
                    <a:pt x="1165" y="306"/>
                  </a:lnTo>
                  <a:lnTo>
                    <a:pt x="1225" y="309"/>
                  </a:lnTo>
                  <a:lnTo>
                    <a:pt x="1258" y="310"/>
                  </a:lnTo>
                  <a:lnTo>
                    <a:pt x="1290" y="310"/>
                  </a:lnTo>
                  <a:lnTo>
                    <a:pt x="1769" y="310"/>
                  </a:lnTo>
                  <a:lnTo>
                    <a:pt x="2561" y="310"/>
                  </a:lnTo>
                  <a:lnTo>
                    <a:pt x="2593" y="310"/>
                  </a:lnTo>
                  <a:lnTo>
                    <a:pt x="2626" y="309"/>
                  </a:lnTo>
                  <a:lnTo>
                    <a:pt x="2686" y="306"/>
                  </a:lnTo>
                  <a:lnTo>
                    <a:pt x="2741" y="301"/>
                  </a:lnTo>
                  <a:lnTo>
                    <a:pt x="2787" y="295"/>
                  </a:lnTo>
                  <a:lnTo>
                    <a:pt x="2824" y="287"/>
                  </a:lnTo>
                  <a:lnTo>
                    <a:pt x="2856" y="278"/>
                  </a:lnTo>
                  <a:lnTo>
                    <a:pt x="2874" y="268"/>
                  </a:lnTo>
                  <a:lnTo>
                    <a:pt x="2879" y="258"/>
                  </a:lnTo>
                  <a:lnTo>
                    <a:pt x="2879" y="129"/>
                  </a:lnTo>
                  <a:lnTo>
                    <a:pt x="2879" y="52"/>
                  </a:lnTo>
                  <a:lnTo>
                    <a:pt x="2874" y="42"/>
                  </a:lnTo>
                  <a:lnTo>
                    <a:pt x="2856" y="32"/>
                  </a:lnTo>
                  <a:lnTo>
                    <a:pt x="2824" y="23"/>
                  </a:lnTo>
                  <a:lnTo>
                    <a:pt x="2787" y="15"/>
                  </a:lnTo>
                  <a:lnTo>
                    <a:pt x="2741" y="9"/>
                  </a:lnTo>
                  <a:lnTo>
                    <a:pt x="2686" y="4"/>
                  </a:lnTo>
                  <a:lnTo>
                    <a:pt x="2626" y="1"/>
                  </a:lnTo>
                  <a:lnTo>
                    <a:pt x="2593" y="0"/>
                  </a:lnTo>
                  <a:lnTo>
                    <a:pt x="2561" y="0"/>
                  </a:lnTo>
                  <a:lnTo>
                    <a:pt x="1769" y="0"/>
                  </a:lnTo>
                  <a:lnTo>
                    <a:pt x="1290" y="0"/>
                  </a:lnTo>
                </a:path>
              </a:pathLst>
            </a:custGeom>
            <a:solidFill>
              <a:srgbClr val="FFFFFF"/>
            </a:solidFill>
            <a:ln w="12700" cap="rnd">
              <a:solidFill>
                <a:schemeClr val="tx1"/>
              </a:solidFill>
              <a:round/>
              <a:headEnd/>
              <a:tailEnd/>
            </a:ln>
          </p:spPr>
          <p:txBody>
            <a:bodyPr/>
            <a:lstStyle/>
            <a:p>
              <a:endParaRPr lang="en-CA">
                <a:solidFill>
                  <a:schemeClr val="tx2">
                    <a:lumMod val="60000"/>
                    <a:lumOff val="40000"/>
                  </a:schemeClr>
                </a:solidFill>
              </a:endParaRPr>
            </a:p>
          </p:txBody>
        </p:sp>
        <p:sp>
          <p:nvSpPr>
            <p:cNvPr id="41999" name="Rectangle 12">
              <a:extLst>
                <a:ext uri="{FF2B5EF4-FFF2-40B4-BE49-F238E27FC236}">
                  <a16:creationId xmlns:a16="http://schemas.microsoft.com/office/drawing/2014/main" id="{553A162D-8449-45BB-8ADD-2695400A33CB}"/>
                </a:ext>
              </a:extLst>
            </p:cNvPr>
            <p:cNvSpPr>
              <a:spLocks noChangeArrowheads="1"/>
            </p:cNvSpPr>
            <p:nvPr/>
          </p:nvSpPr>
          <p:spPr bwMode="auto">
            <a:xfrm>
              <a:off x="2227" y="2199"/>
              <a:ext cx="1675" cy="2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1800" dirty="0">
                  <a:solidFill>
                    <a:schemeClr val="tx2">
                      <a:lumMod val="60000"/>
                      <a:lumOff val="40000"/>
                    </a:schemeClr>
                  </a:solidFill>
                </a:rPr>
                <a:t>All right, I’ll clean it!</a:t>
              </a:r>
            </a:p>
          </p:txBody>
        </p:sp>
      </p:grpSp>
      <p:grpSp>
        <p:nvGrpSpPr>
          <p:cNvPr id="41994" name="Group 13">
            <a:extLst>
              <a:ext uri="{FF2B5EF4-FFF2-40B4-BE49-F238E27FC236}">
                <a16:creationId xmlns:a16="http://schemas.microsoft.com/office/drawing/2014/main" id="{AFEDE96C-3FB7-457E-B5B5-B7CDD077AAB1}"/>
              </a:ext>
            </a:extLst>
          </p:cNvPr>
          <p:cNvGrpSpPr>
            <a:grpSpLocks/>
          </p:cNvGrpSpPr>
          <p:nvPr/>
        </p:nvGrpSpPr>
        <p:grpSpPr bwMode="auto">
          <a:xfrm>
            <a:off x="2743200" y="3200400"/>
            <a:ext cx="3436144" cy="982266"/>
            <a:chOff x="1344" y="2688"/>
            <a:chExt cx="2886" cy="825"/>
          </a:xfrm>
        </p:grpSpPr>
        <p:sp>
          <p:nvSpPr>
            <p:cNvPr id="41996" name="Freeform 14">
              <a:extLst>
                <a:ext uri="{FF2B5EF4-FFF2-40B4-BE49-F238E27FC236}">
                  <a16:creationId xmlns:a16="http://schemas.microsoft.com/office/drawing/2014/main" id="{08F17A60-A048-4066-978B-A56556FF3A02}"/>
                </a:ext>
              </a:extLst>
            </p:cNvPr>
            <p:cNvSpPr>
              <a:spLocks/>
            </p:cNvSpPr>
            <p:nvPr/>
          </p:nvSpPr>
          <p:spPr bwMode="auto">
            <a:xfrm>
              <a:off x="1344" y="2688"/>
              <a:ext cx="2886" cy="825"/>
            </a:xfrm>
            <a:custGeom>
              <a:avLst/>
              <a:gdLst>
                <a:gd name="T0" fmla="*/ 1442 w 2886"/>
                <a:gd name="T1" fmla="*/ 221 h 825"/>
                <a:gd name="T2" fmla="*/ 1116 w 2886"/>
                <a:gd name="T3" fmla="*/ 88 h 825"/>
                <a:gd name="T4" fmla="*/ 977 w 2886"/>
                <a:gd name="T5" fmla="*/ 241 h 825"/>
                <a:gd name="T6" fmla="*/ 49 w 2886"/>
                <a:gd name="T7" fmla="*/ 88 h 825"/>
                <a:gd name="T8" fmla="*/ 618 w 2886"/>
                <a:gd name="T9" fmla="*/ 291 h 825"/>
                <a:gd name="T10" fmla="*/ 0 w 2886"/>
                <a:gd name="T11" fmla="*/ 329 h 825"/>
                <a:gd name="T12" fmla="*/ 497 w 2886"/>
                <a:gd name="T13" fmla="*/ 449 h 825"/>
                <a:gd name="T14" fmla="*/ 18 w 2886"/>
                <a:gd name="T15" fmla="*/ 556 h 825"/>
                <a:gd name="T16" fmla="*/ 757 w 2886"/>
                <a:gd name="T17" fmla="*/ 532 h 825"/>
                <a:gd name="T18" fmla="*/ 636 w 2886"/>
                <a:gd name="T19" fmla="*/ 672 h 825"/>
                <a:gd name="T20" fmla="*/ 1030 w 2886"/>
                <a:gd name="T21" fmla="*/ 596 h 825"/>
                <a:gd name="T22" fmla="*/ 1133 w 2886"/>
                <a:gd name="T23" fmla="*/ 824 h 825"/>
                <a:gd name="T24" fmla="*/ 1407 w 2886"/>
                <a:gd name="T25" fmla="*/ 570 h 825"/>
                <a:gd name="T26" fmla="*/ 1769 w 2886"/>
                <a:gd name="T27" fmla="*/ 753 h 825"/>
                <a:gd name="T28" fmla="*/ 1873 w 2886"/>
                <a:gd name="T29" fmla="*/ 552 h 825"/>
                <a:gd name="T30" fmla="*/ 2424 w 2886"/>
                <a:gd name="T31" fmla="*/ 690 h 825"/>
                <a:gd name="T32" fmla="*/ 2249 w 2886"/>
                <a:gd name="T33" fmla="*/ 494 h 825"/>
                <a:gd name="T34" fmla="*/ 2885 w 2886"/>
                <a:gd name="T35" fmla="*/ 507 h 825"/>
                <a:gd name="T36" fmla="*/ 2352 w 2886"/>
                <a:gd name="T37" fmla="*/ 400 h 825"/>
                <a:gd name="T38" fmla="*/ 2818 w 2886"/>
                <a:gd name="T39" fmla="*/ 310 h 825"/>
                <a:gd name="T40" fmla="*/ 2231 w 2886"/>
                <a:gd name="T41" fmla="*/ 279 h 825"/>
                <a:gd name="T42" fmla="*/ 2455 w 2886"/>
                <a:gd name="T43" fmla="*/ 170 h 825"/>
                <a:gd name="T44" fmla="*/ 1891 w 2886"/>
                <a:gd name="T45" fmla="*/ 203 h 825"/>
                <a:gd name="T46" fmla="*/ 1940 w 2886"/>
                <a:gd name="T47" fmla="*/ 0 h 825"/>
                <a:gd name="T48" fmla="*/ 1442 w 2886"/>
                <a:gd name="T49" fmla="*/ 221 h 8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86"/>
                <a:gd name="T76" fmla="*/ 0 h 825"/>
                <a:gd name="T77" fmla="*/ 2886 w 2886"/>
                <a:gd name="T78" fmla="*/ 825 h 82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86" h="825">
                  <a:moveTo>
                    <a:pt x="1442" y="221"/>
                  </a:moveTo>
                  <a:lnTo>
                    <a:pt x="1116" y="88"/>
                  </a:lnTo>
                  <a:lnTo>
                    <a:pt x="977" y="241"/>
                  </a:lnTo>
                  <a:lnTo>
                    <a:pt x="49" y="88"/>
                  </a:lnTo>
                  <a:lnTo>
                    <a:pt x="618" y="291"/>
                  </a:lnTo>
                  <a:lnTo>
                    <a:pt x="0" y="329"/>
                  </a:lnTo>
                  <a:lnTo>
                    <a:pt x="497" y="449"/>
                  </a:lnTo>
                  <a:lnTo>
                    <a:pt x="18" y="556"/>
                  </a:lnTo>
                  <a:lnTo>
                    <a:pt x="757" y="532"/>
                  </a:lnTo>
                  <a:lnTo>
                    <a:pt x="636" y="672"/>
                  </a:lnTo>
                  <a:lnTo>
                    <a:pt x="1030" y="596"/>
                  </a:lnTo>
                  <a:lnTo>
                    <a:pt x="1133" y="824"/>
                  </a:lnTo>
                  <a:lnTo>
                    <a:pt x="1407" y="570"/>
                  </a:lnTo>
                  <a:lnTo>
                    <a:pt x="1769" y="753"/>
                  </a:lnTo>
                  <a:lnTo>
                    <a:pt x="1873" y="552"/>
                  </a:lnTo>
                  <a:lnTo>
                    <a:pt x="2424" y="690"/>
                  </a:lnTo>
                  <a:lnTo>
                    <a:pt x="2249" y="494"/>
                  </a:lnTo>
                  <a:lnTo>
                    <a:pt x="2885" y="507"/>
                  </a:lnTo>
                  <a:lnTo>
                    <a:pt x="2352" y="400"/>
                  </a:lnTo>
                  <a:lnTo>
                    <a:pt x="2818" y="310"/>
                  </a:lnTo>
                  <a:lnTo>
                    <a:pt x="2231" y="279"/>
                  </a:lnTo>
                  <a:lnTo>
                    <a:pt x="2455" y="170"/>
                  </a:lnTo>
                  <a:lnTo>
                    <a:pt x="1891" y="203"/>
                  </a:lnTo>
                  <a:lnTo>
                    <a:pt x="1940" y="0"/>
                  </a:lnTo>
                  <a:lnTo>
                    <a:pt x="1442" y="221"/>
                  </a:lnTo>
                </a:path>
              </a:pathLst>
            </a:custGeom>
            <a:solidFill>
              <a:srgbClr val="FFFFFF"/>
            </a:solidFill>
            <a:ln w="12700" cap="rnd">
              <a:solidFill>
                <a:schemeClr val="tx1"/>
              </a:solidFill>
              <a:round/>
              <a:headEnd/>
              <a:tailEnd/>
            </a:ln>
          </p:spPr>
          <p:txBody>
            <a:bodyPr/>
            <a:lstStyle/>
            <a:p>
              <a:endParaRPr lang="en-CA">
                <a:solidFill>
                  <a:schemeClr val="tx2">
                    <a:lumMod val="60000"/>
                    <a:lumOff val="40000"/>
                  </a:schemeClr>
                </a:solidFill>
              </a:endParaRPr>
            </a:p>
          </p:txBody>
        </p:sp>
        <p:sp>
          <p:nvSpPr>
            <p:cNvPr id="41997" name="Rectangle 15">
              <a:extLst>
                <a:ext uri="{FF2B5EF4-FFF2-40B4-BE49-F238E27FC236}">
                  <a16:creationId xmlns:a16="http://schemas.microsoft.com/office/drawing/2014/main" id="{CBADD4D4-D209-44F2-A409-82F37586D691}"/>
                </a:ext>
              </a:extLst>
            </p:cNvPr>
            <p:cNvSpPr>
              <a:spLocks noChangeArrowheads="1"/>
            </p:cNvSpPr>
            <p:nvPr/>
          </p:nvSpPr>
          <p:spPr bwMode="auto">
            <a:xfrm>
              <a:off x="1985" y="2940"/>
              <a:ext cx="1567" cy="27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2100" dirty="0">
                  <a:solidFill>
                    <a:schemeClr val="tx2">
                      <a:lumMod val="60000"/>
                      <a:lumOff val="40000"/>
                    </a:schemeClr>
                  </a:solidFill>
                </a:rPr>
                <a:t>Room is cleaned.</a:t>
              </a:r>
            </a:p>
          </p:txBody>
        </p:sp>
      </p:grpSp>
      <p:pic>
        <p:nvPicPr>
          <p:cNvPr id="41995" name="Object 2">
            <a:extLst>
              <a:ext uri="{FF2B5EF4-FFF2-40B4-BE49-F238E27FC236}">
                <a16:creationId xmlns:a16="http://schemas.microsoft.com/office/drawing/2014/main" id="{43943513-0D79-44A1-AAFA-D2BD60098EE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85" y="2986087"/>
            <a:ext cx="2191940" cy="216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HL7_PowerPoint_EduWebinar_032119</Template>
  <TotalTime>2640</TotalTime>
  <Words>2734</Words>
  <Application>Microsoft Office PowerPoint</Application>
  <PresentationFormat>On-screen Show (16:9)</PresentationFormat>
  <Paragraphs>484</Paragraphs>
  <Slides>33</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Arial Black</vt:lpstr>
      <vt:lpstr>Bookman Old Style</vt:lpstr>
      <vt:lpstr>Calibri</vt:lpstr>
      <vt:lpstr>Courier New</vt:lpstr>
      <vt:lpstr>Franklin Gothic Book</vt:lpstr>
      <vt:lpstr>Symbol</vt:lpstr>
      <vt:lpstr>Times New Roman</vt:lpstr>
      <vt:lpstr>Office Theme</vt:lpstr>
      <vt:lpstr>HL7 RIM + Introduction to FHIR</vt:lpstr>
      <vt:lpstr>Who am I?</vt:lpstr>
      <vt:lpstr>Acknowledgements</vt:lpstr>
      <vt:lpstr>HL7 RIM</vt:lpstr>
      <vt:lpstr>V3 – a standard in decline</vt:lpstr>
      <vt:lpstr>PowerPoint Presentation</vt:lpstr>
      <vt:lpstr>Core concepts of RIM</vt:lpstr>
      <vt:lpstr>RIM Core Attribute Value Sets</vt:lpstr>
      <vt:lpstr>Acts Have Moods</vt:lpstr>
      <vt:lpstr>Associations between Roles and Entities</vt:lpstr>
      <vt:lpstr>FHIR</vt:lpstr>
      <vt:lpstr>Complexity Model</vt:lpstr>
      <vt:lpstr>The Goals of FHIR</vt:lpstr>
      <vt:lpstr>Implementer Focus</vt:lpstr>
      <vt:lpstr>Support the 80%</vt:lpstr>
      <vt:lpstr>Example: HL7 v3 Address</vt:lpstr>
      <vt:lpstr>Example: FHIR Address</vt:lpstr>
      <vt:lpstr>Web Technologies</vt:lpstr>
      <vt:lpstr>Paradigm Agnostic</vt:lpstr>
      <vt:lpstr>FHIR Resources</vt:lpstr>
      <vt:lpstr>Connecting Resources</vt:lpstr>
      <vt:lpstr>PowerPoint Presentation</vt:lpstr>
      <vt:lpstr>Resource Definitions</vt:lpstr>
      <vt:lpstr>REST: a URL based API</vt:lpstr>
      <vt:lpstr>REST: Search</vt:lpstr>
      <vt:lpstr>FHIR REST URLs</vt:lpstr>
      <vt:lpstr>FHIR &amp; Terminology</vt:lpstr>
      <vt:lpstr>FHIR Profiles</vt:lpstr>
      <vt:lpstr>Profiling a resource. For example...</vt:lpstr>
      <vt:lpstr>The FHIR spec</vt:lpstr>
      <vt:lpstr>Who’s using FHIR?</vt:lpstr>
      <vt:lpstr>Implementation Assistance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HEADLINE  GOES HERE</dc:title>
  <dc:creator>Patricia Guerra</dc:creator>
  <cp:lastModifiedBy>Lloyd McKenzie</cp:lastModifiedBy>
  <cp:revision>71</cp:revision>
  <dcterms:created xsi:type="dcterms:W3CDTF">2019-03-22T18:05:01Z</dcterms:created>
  <dcterms:modified xsi:type="dcterms:W3CDTF">2021-11-18T03:41:15Z</dcterms:modified>
</cp:coreProperties>
</file>